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32"/>
  </p:notesMasterIdLst>
  <p:sldIdLst>
    <p:sldId id="256" r:id="rId2"/>
    <p:sldId id="291" r:id="rId3"/>
    <p:sldId id="258" r:id="rId4"/>
    <p:sldId id="257" r:id="rId5"/>
    <p:sldId id="284" r:id="rId6"/>
    <p:sldId id="275" r:id="rId7"/>
    <p:sldId id="269" r:id="rId8"/>
    <p:sldId id="259" r:id="rId9"/>
    <p:sldId id="260" r:id="rId10"/>
    <p:sldId id="274" r:id="rId11"/>
    <p:sldId id="292" r:id="rId12"/>
    <p:sldId id="279" r:id="rId13"/>
    <p:sldId id="280" r:id="rId14"/>
    <p:sldId id="295" r:id="rId15"/>
    <p:sldId id="305" r:id="rId16"/>
    <p:sldId id="281" r:id="rId17"/>
    <p:sldId id="297" r:id="rId18"/>
    <p:sldId id="298" r:id="rId19"/>
    <p:sldId id="299" r:id="rId20"/>
    <p:sldId id="300" r:id="rId21"/>
    <p:sldId id="296" r:id="rId22"/>
    <p:sldId id="282" r:id="rId23"/>
    <p:sldId id="301" r:id="rId24"/>
    <p:sldId id="289" r:id="rId25"/>
    <p:sldId id="286" r:id="rId26"/>
    <p:sldId id="302" r:id="rId27"/>
    <p:sldId id="294" r:id="rId28"/>
    <p:sldId id="303" r:id="rId29"/>
    <p:sldId id="304" r:id="rId30"/>
    <p:sldId id="306" r:id="rId31"/>
  </p:sldIdLst>
  <p:sldSz cx="12192000" cy="6858000"/>
  <p:notesSz cx="9144000" cy="6858000"/>
  <p:defaultTextStyle>
    <a:defPPr>
      <a:defRPr lang="fr-FR"/>
    </a:defPPr>
    <a:lvl1pPr marL="0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6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45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58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68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79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92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84746" autoAdjust="0"/>
  </p:normalViewPr>
  <p:slideViewPr>
    <p:cSldViewPr>
      <p:cViewPr varScale="1">
        <p:scale>
          <a:sx n="49" d="100"/>
          <a:sy n="49" d="100"/>
        </p:scale>
        <p:origin x="42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1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F827A-4BD9-4B5B-AE43-152DC38D1D2F}" type="datetimeFigureOut">
              <a:rPr lang="fr-FR" smtClean="0"/>
              <a:pPr/>
              <a:t>14/04/2023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2E32C-94A1-4D31-8C0B-BD18EE3193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1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36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45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58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68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79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92" algn="l" defTabSz="9142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1- Se présenter soi-même et présenter le sujet du TP associé l’exploitation pédagogique réalisé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967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** FICHE</a:t>
            </a:r>
            <a:r>
              <a:rPr lang="fr-FR" baseline="0" dirty="0"/>
              <a:t> PEDAGOGIQUE *** ( Suite ) -- Détailler/Expliquer/Justifier le choix des supports utilisées ( champs MEI ) =&gt; Différentes rubriques =&gt; 7- Objectifs pédagogiques =&gt; Compétences et connaissances associées </a:t>
            </a:r>
            <a:r>
              <a:rPr lang="fr-FR" baseline="0" dirty="0">
                <a:sym typeface="Wingdings" panose="05000000000000000000" pitchFamily="2" charset="2"/>
              </a:rPr>
              <a:t> 8- Support principal et autres supports ( mêmes compétences travaillées pour même séquence )  9- Evaluations :  Diagnostique ( vérification prérequis ) – Formative ( au fil de la séquence, en continue et non notée ) – Sommative ( basée sur synthèse et fait l’objet d’une note )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**</a:t>
            </a:r>
            <a:r>
              <a:rPr lang="fr-FR" baseline="0" dirty="0"/>
              <a:t> PLAN DE SEQUENCE/ STRATEGIE CHOISIE ** PAR LES CHAMPS MEI =&gt; Avantages : permet de traiter une problématique dans sa totalité sans rupture/même champ ( M ou E ou I )=&gt;meilleure structuration des connaissances --- Inconvénients : matériels en nombre insuffisant en expérimentation/même champ ( M ou E ou I )</a:t>
            </a:r>
          </a:p>
          <a:p>
            <a:r>
              <a:rPr lang="fr-FR" baseline="0" dirty="0"/>
              <a:t>** EMPLOI DU TEMPS ( Organisation/ Horaires Elèves/Semaine/Niveaux  ) : - Horaires--STI2D =&gt; 1</a:t>
            </a:r>
            <a:r>
              <a:rPr lang="fr-FR" baseline="30000" dirty="0"/>
              <a:t>ère</a:t>
            </a:r>
            <a:r>
              <a:rPr lang="fr-FR" baseline="0" dirty="0"/>
              <a:t> </a:t>
            </a:r>
            <a:r>
              <a:rPr lang="fr-FR" baseline="0" dirty="0">
                <a:sym typeface="Wingdings" panose="05000000000000000000" pitchFamily="2" charset="2"/>
              </a:rPr>
              <a:t> </a:t>
            </a:r>
            <a:r>
              <a:rPr lang="fr-FR" baseline="0" dirty="0"/>
              <a:t>i2d-9h = 6h GA ( TP ) + 3h CE ( Cours-Synthèse/TD ) OU Terminale </a:t>
            </a:r>
            <a:r>
              <a:rPr lang="fr-FR" baseline="0" dirty="0">
                <a:sym typeface="Wingdings" panose="05000000000000000000" pitchFamily="2" charset="2"/>
              </a:rPr>
              <a:t> 2i2d-12h = 9h /( 8h ) ( options/spécialités = SIN, ITEC, AC, EE ) + 3h /( 4h ) ( Commun ) </a:t>
            </a:r>
            <a:r>
              <a:rPr lang="fr-FR" baseline="0" dirty="0"/>
              <a:t>- Horaires--SI =&gt; 1</a:t>
            </a:r>
            <a:r>
              <a:rPr lang="fr-FR" baseline="30000" dirty="0"/>
              <a:t>ère</a:t>
            </a:r>
            <a:r>
              <a:rPr lang="fr-FR" baseline="0" dirty="0"/>
              <a:t> </a:t>
            </a:r>
            <a:r>
              <a:rPr lang="fr-FR" baseline="0" dirty="0">
                <a:sym typeface="Wingdings" panose="05000000000000000000" pitchFamily="2" charset="2"/>
              </a:rPr>
              <a:t> </a:t>
            </a:r>
            <a:r>
              <a:rPr lang="fr-FR" baseline="0" dirty="0"/>
              <a:t>4h  OU Terminale </a:t>
            </a:r>
            <a:r>
              <a:rPr lang="fr-FR" baseline="0" dirty="0">
                <a:sym typeface="Wingdings" panose="05000000000000000000" pitchFamily="2" charset="2"/>
              </a:rPr>
              <a:t> 6h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Sommative:</a:t>
            </a:r>
            <a:r>
              <a:rPr lang="fr-FR" baseline="0" dirty="0"/>
              <a:t> paramètre de la compétitivité (cahier des charges) </a:t>
            </a:r>
          </a:p>
          <a:p>
            <a:r>
              <a:rPr lang="fr-FR" baseline="0" dirty="0"/>
              <a:t>Diagnostique: </a:t>
            </a:r>
            <a:r>
              <a:rPr lang="fr-FR" baseline="0" dirty="0" err="1"/>
              <a:t>nbr</a:t>
            </a:r>
            <a:r>
              <a:rPr lang="fr-FR" baseline="0" dirty="0"/>
              <a:t> liaison, types de liaison, degrés de liberté, </a:t>
            </a:r>
          </a:p>
          <a:p>
            <a:r>
              <a:rPr lang="fr-FR" b="1" baseline="0" dirty="0"/>
              <a:t>Il faut lire le livre :  les contraintes </a:t>
            </a:r>
          </a:p>
          <a:p>
            <a:endParaRPr lang="fr-FR" b="1" baseline="0" dirty="0"/>
          </a:p>
          <a:p>
            <a:r>
              <a:rPr lang="fr-FR" b="1" baseline="0" dirty="0"/>
              <a:t>Analyse du cahier des charges avec </a:t>
            </a:r>
            <a:r>
              <a:rPr lang="fr-FR" b="1" baseline="0" dirty="0" err="1"/>
              <a:t>sysml</a:t>
            </a:r>
            <a:r>
              <a:rPr lang="fr-FR" b="1" baseline="0" dirty="0"/>
              <a:t> </a:t>
            </a:r>
            <a:endParaRPr lang="fr-FR" b="1" dirty="0"/>
          </a:p>
          <a:p>
            <a:endParaRPr lang="fr-FR" dirty="0"/>
          </a:p>
          <a:p>
            <a:r>
              <a:rPr lang="fr-FR" dirty="0"/>
              <a:t>La séquence pédagogique comportant deux activités de TP, on fera évidemment en sorte que chaque groupe effectue au moins un TP d’expérimentation et un TP de simulation.  </a:t>
            </a:r>
          </a:p>
          <a:p>
            <a:endParaRPr lang="fr-FR" dirty="0"/>
          </a:p>
          <a:p>
            <a:r>
              <a:rPr lang="fr-FR" dirty="0"/>
              <a:t>La première activité de TP proposée</a:t>
            </a:r>
            <a:r>
              <a:rPr lang="fr-FR" baseline="0" dirty="0"/>
              <a:t> </a:t>
            </a:r>
            <a:r>
              <a:rPr lang="fr-FR" dirty="0"/>
              <a:t>porte sur la mise en œuvre et l’étude </a:t>
            </a:r>
            <a:r>
              <a:rPr lang="fr-FR" sz="1200" kern="1200" baseline="0" dirty="0">
                <a:solidFill>
                  <a:schemeClr val="tx1"/>
                </a:solidFill>
                <a:latin typeface="+mn-lt"/>
                <a:ea typeface="Calibri"/>
                <a:cs typeface="Arial"/>
              </a:rPr>
              <a:t>le la chaine fonctionnelle du système ce qui permet de :</a:t>
            </a:r>
          </a:p>
          <a:p>
            <a:pPr>
              <a:buFontTx/>
              <a:buChar char="-"/>
            </a:pPr>
            <a:r>
              <a:rPr lang="fr-FR" b="1" dirty="0"/>
              <a:t>1. </a:t>
            </a:r>
            <a:r>
              <a:rPr lang="fr-FR" dirty="0"/>
              <a:t>repérer et </a:t>
            </a:r>
            <a:r>
              <a:rPr lang="fr-FR" b="0" dirty="0"/>
              <a:t>comprendre le fonctionnement </a:t>
            </a:r>
            <a:r>
              <a:rPr lang="fr-FR" dirty="0"/>
              <a:t>de différents constituants du système réel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A la fin de</a:t>
            </a:r>
            <a:r>
              <a:rPr lang="fr-FR" baseline="0" dirty="0"/>
              <a:t> cette partie, les élèves sont amenés à </a:t>
            </a:r>
            <a:r>
              <a:rPr lang="fr-FR" dirty="0"/>
              <a:t>expliquer le fonctionnement global du système au professeur ;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b="1" dirty="0"/>
              <a:t>-2.</a:t>
            </a:r>
            <a:r>
              <a:rPr lang="fr-FR" b="1" baseline="0" dirty="0"/>
              <a:t> </a:t>
            </a:r>
            <a:r>
              <a:rPr lang="fr-FR" dirty="0"/>
              <a:t>modéliser sous forme de chaînes fonctionnelles certaines activités du système : fonctionnement et principaux constituants, et</a:t>
            </a:r>
          </a:p>
          <a:p>
            <a:r>
              <a:rPr lang="fr-FR" dirty="0"/>
              <a:t>description structurelle :</a:t>
            </a:r>
          </a:p>
          <a:p>
            <a:r>
              <a:rPr lang="fr-FR" b="1" dirty="0"/>
              <a:t>pour l’</a:t>
            </a:r>
            <a:r>
              <a:rPr lang="fr-FR" b="1" dirty="0" err="1"/>
              <a:t>hemomixer</a:t>
            </a:r>
            <a:r>
              <a:rPr lang="fr-FR" b="1" dirty="0"/>
              <a:t>, 2 activités à modéliser : peser/agiter plateau, et déplacer tige </a:t>
            </a:r>
            <a:r>
              <a:rPr lang="fr-FR" b="1" dirty="0" err="1"/>
              <a:t>clampeur</a:t>
            </a:r>
            <a:endParaRPr lang="fr-FR" b="1" dirty="0"/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885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/>
              <a:t>*** MODELE PLAN SEQUENCE 1ERE I2D *** Alternance 2h-TP </a:t>
            </a:r>
            <a:r>
              <a:rPr lang="fr-FR" baseline="0" dirty="0">
                <a:sym typeface="Wingdings" panose="05000000000000000000" pitchFamily="2" charset="2"/>
              </a:rPr>
              <a:t> 1h-Synthèse</a:t>
            </a:r>
            <a:endParaRPr lang="fr-FR" baseline="0" dirty="0"/>
          </a:p>
          <a:p>
            <a:r>
              <a:rPr lang="fr-FR" baseline="0" dirty="0"/>
              <a:t>** EMPLOI DU TEMPS ( Organisation/ Horaires Elèves/Semaine/Niveaux  ) : - Horaires--STI2D =&gt; 1</a:t>
            </a:r>
            <a:r>
              <a:rPr lang="fr-FR" baseline="30000" dirty="0"/>
              <a:t>ère</a:t>
            </a:r>
            <a:r>
              <a:rPr lang="fr-FR" baseline="0" dirty="0"/>
              <a:t> </a:t>
            </a:r>
            <a:r>
              <a:rPr lang="fr-FR" baseline="0" dirty="0">
                <a:sym typeface="Wingdings" panose="05000000000000000000" pitchFamily="2" charset="2"/>
              </a:rPr>
              <a:t> </a:t>
            </a:r>
            <a:r>
              <a:rPr lang="fr-FR" baseline="0" dirty="0"/>
              <a:t>i2d-9h = 6h GA ( TP ) + 3h CE ( Cours/TD ) OU Terminale </a:t>
            </a:r>
            <a:r>
              <a:rPr lang="fr-FR" baseline="0" dirty="0">
                <a:sym typeface="Wingdings" panose="05000000000000000000" pitchFamily="2" charset="2"/>
              </a:rPr>
              <a:t> 2i2d-12h = 9h /( 8h ) ( options SIN, ITEC, AC, EE ) + 3h /( 4h ) ( Commun )  </a:t>
            </a:r>
            <a:r>
              <a:rPr lang="fr-FR" dirty="0"/>
              <a:t> </a:t>
            </a:r>
            <a:r>
              <a:rPr lang="fr-FR" baseline="0" dirty="0"/>
              <a:t>- Horaires--SI =&gt; 1</a:t>
            </a:r>
            <a:r>
              <a:rPr lang="fr-FR" baseline="30000" dirty="0"/>
              <a:t>ère</a:t>
            </a:r>
            <a:r>
              <a:rPr lang="fr-FR" baseline="0" dirty="0"/>
              <a:t> </a:t>
            </a:r>
            <a:r>
              <a:rPr lang="fr-FR" baseline="0" dirty="0">
                <a:sym typeface="Wingdings" panose="05000000000000000000" pitchFamily="2" charset="2"/>
              </a:rPr>
              <a:t> </a:t>
            </a:r>
            <a:r>
              <a:rPr lang="fr-FR" baseline="0" dirty="0"/>
              <a:t>4h  OU Terminale </a:t>
            </a:r>
            <a:r>
              <a:rPr lang="fr-FR" baseline="0" dirty="0">
                <a:sym typeface="Wingdings" panose="05000000000000000000" pitchFamily="2" charset="2"/>
              </a:rPr>
              <a:t> 6h</a:t>
            </a:r>
            <a:endParaRPr lang="fr-FR" dirty="0"/>
          </a:p>
          <a:p>
            <a:r>
              <a:rPr lang="fr-FR" dirty="0"/>
              <a:t>** La séquence pédagogique comportant deux activités de TP, on fera évidemment en sorte que chaque groupe effectue au moins un TP d’expérimentation et un TP de simulation.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Torseur cinétique </a:t>
            </a:r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À ce stade, les élèves se sont imprégnés de l’architecture de la chaîne d’information de l’automate </a:t>
            </a:r>
            <a:r>
              <a:rPr lang="fr-FR" dirty="0" err="1"/>
              <a:t>Hemomixer</a:t>
            </a:r>
            <a:r>
              <a:rPr lang="fr-FR" dirty="0"/>
              <a:t>, on leur propose par la suite une activité de travaux dirigés, au cours de laquelle</a:t>
            </a:r>
            <a:r>
              <a:rPr lang="fr-FR" baseline="0" dirty="0"/>
              <a:t> </a:t>
            </a:r>
            <a:r>
              <a:rPr lang="fr-FR" dirty="0"/>
              <a:t>ils sont invités à concevoir les architectures fonctionnelles matérielle et logicielle de la chaîne de mesure du volume sanguin prélevé.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** NB ** Evaluation sommative de la séquence N non-présente mais elle se déroulera en début séance de la séquence N+1. Justification : Donner du temps aux élèves pour réviser ( mon expérience personnelle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640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** STRUCTURE DU DIAPORAMA ELEVES ** Texte d’accompagnement fourni aux élèves qui fixe les critères de réussite pour la réalisation du diaporama et la prestation oral ( EVALUATION FORMATIVE ! )</a:t>
            </a:r>
          </a:p>
          <a:p>
            <a:r>
              <a:rPr lang="fr-FR" dirty="0">
                <a:sym typeface="Wingdings" panose="05000000000000000000" pitchFamily="2" charset="2"/>
              </a:rPr>
              <a:t> Objectifs  Présentation  structure requise  Conseils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3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03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75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354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2- Annonce du plan de l’exposé </a:t>
            </a:r>
            <a:r>
              <a:rPr lang="fr-FR" dirty="0">
                <a:sym typeface="Wingdings" panose="05000000000000000000" pitchFamily="2" charset="2"/>
              </a:rPr>
              <a:t> Préciser les 3 grandes PARTIES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762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317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213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681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5935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5898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3793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0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- 1</a:t>
            </a:r>
            <a:r>
              <a:rPr lang="fr-FR" baseline="30000" dirty="0"/>
              <a:t>ère</a:t>
            </a:r>
            <a:r>
              <a:rPr lang="fr-FR" dirty="0"/>
              <a:t> Grande</a:t>
            </a:r>
            <a:r>
              <a:rPr lang="fr-FR" baseline="0" dirty="0"/>
              <a:t> Partie de la présentation ( exposé ) à développer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55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3- Donner/Préciser : 1- le nom du support =&gt; 2- la fonction du support =&gt; 3- la composition ( éléments/composants ) et les fonctions du système =&gt; 4- la démarche pédagogique du TP ( problème, investigation, résolution de problème ) =&gt; 5- Fixer la problématique ( sujet du TP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Faire</a:t>
            </a:r>
            <a:r>
              <a:rPr lang="fr-FR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une description succincte de chaque composant du support étudié et de leur fonction technique dans le système + capture écran / schéma du système + mettre en avant l’apport ( présence ) des 3 champs MEI dans le système ( </a:t>
            </a:r>
            <a:r>
              <a:rPr lang="fr-FR" sz="1200" b="0" i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pluritechnique</a:t>
            </a:r>
            <a:r>
              <a:rPr lang="fr-FR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fr-FR" sz="1200" b="0" i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pluritechnologique</a:t>
            </a:r>
            <a:r>
              <a:rPr lang="fr-FR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 + dire que le système est bien compatible pour une étude en sciences industrielles de l’ingénieur</a:t>
            </a:r>
            <a:endParaRPr lang="fr-F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Suite… + Phrase de transition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( Résultats du TP graphiques  =&gt; Exploitation</a:t>
            </a:r>
            <a:r>
              <a:rPr lang="fr-FR" baseline="0" dirty="0"/>
              <a:t> pédagogique =&gt;</a:t>
            </a:r>
            <a:r>
              <a:rPr lang="fr-FR" dirty="0"/>
              <a:t> Elaboration/Conception/Construction d’une séquence STI2D ou SI )</a:t>
            </a:r>
          </a:p>
          <a:p>
            <a:r>
              <a:rPr lang="fr-FR" dirty="0"/>
              <a:t>=&gt;Pour élaborer ma séquence d’exploitation pédagogique, je vais m’appuyer sur les résultats des activités pratiques.. + Adaptions éventuelles ( collège 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Grande</a:t>
            </a:r>
            <a:r>
              <a:rPr lang="fr-FR" baseline="0" dirty="0"/>
              <a:t> Partie de la présentation ( exposé ) à développer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393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/>
              <a:t>Faire un</a:t>
            </a:r>
            <a:r>
              <a:rPr lang="fr-FR" baseline="0" dirty="0"/>
              <a:t> rappel de la question pédagogique trouvée liée au contexte spécifique du TP + justification pour une adaptation à la séquence à construire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/>
              <a:t>Reprendre intitulé séquence ( compétences fixées/sujet) + connaissances associées identifiées à retenir par rapport aux compétences imposées ( sujet ) pour la construction de la séquence</a:t>
            </a:r>
            <a:endParaRPr lang="fr-FR" dirty="0"/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** FICHE</a:t>
            </a:r>
            <a:r>
              <a:rPr lang="fr-FR" baseline="0" dirty="0"/>
              <a:t> PEDAGOGIQUE *** Trouver un TITRE à la séquence + Détailler/Expliquer/Justifier son choix =&gt; Différentes rubriques =&gt; 1- Thème sociétal </a:t>
            </a:r>
            <a:r>
              <a:rPr lang="fr-FR" baseline="0" dirty="0">
                <a:sym typeface="Wingdings" panose="05000000000000000000" pitchFamily="2" charset="2"/>
              </a:rPr>
              <a:t> 2- Situation déclenchante  3- Problématique de la séquence  4- Situation de séquence dans la progression  5- Prérequis  6- Démarche pédagogique : Inductive ( STI2D et Collège ) / Déductive ( SI plus adaptée ) et Inductive ( SI possible également 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2E32C-94A1-4D31-8C0B-BD18EE31933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5B22-B2C1-46AF-9963-7C562D802440}" type="datetime1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116-A05C-4B4F-BEF4-88E14C95FB2A}" type="datetime1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2" y="274644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6AB3-9E55-4163-BC31-3D4AEAC08515}" type="datetime1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60B7-339F-44C4-930D-B73A2EE315B9}" type="datetime1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5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19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59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82888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74332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200542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65776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0E88-5202-408D-B1B7-905F791CFB36}" type="datetime1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1C45-CFD4-4216-8871-B5BE2D3491AA}" type="datetime1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5" y="1535116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9" indent="0">
              <a:buNone/>
              <a:defRPr sz="2000" b="1"/>
            </a:lvl2pPr>
            <a:lvl3pPr marL="914440" indent="0">
              <a:buNone/>
              <a:defRPr sz="1799" b="1"/>
            </a:lvl3pPr>
            <a:lvl4pPr marL="1371659" indent="0">
              <a:buNone/>
              <a:defRPr sz="1600" b="1"/>
            </a:lvl4pPr>
            <a:lvl5pPr marL="1828881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0" indent="0">
              <a:buNone/>
              <a:defRPr sz="1600" b="1"/>
            </a:lvl7pPr>
            <a:lvl8pPr marL="3200542" indent="0">
              <a:buNone/>
              <a:defRPr sz="1600" b="1"/>
            </a:lvl8pPr>
            <a:lvl9pPr marL="365776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5" y="2174876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5" y="1535116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9" indent="0">
              <a:buNone/>
              <a:defRPr sz="2000" b="1"/>
            </a:lvl2pPr>
            <a:lvl3pPr marL="914440" indent="0">
              <a:buNone/>
              <a:defRPr sz="1799" b="1"/>
            </a:lvl3pPr>
            <a:lvl4pPr marL="1371659" indent="0">
              <a:buNone/>
              <a:defRPr sz="1600" b="1"/>
            </a:lvl4pPr>
            <a:lvl5pPr marL="1828881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0" indent="0">
              <a:buNone/>
              <a:defRPr sz="1600" b="1"/>
            </a:lvl7pPr>
            <a:lvl8pPr marL="3200542" indent="0">
              <a:buNone/>
              <a:defRPr sz="1600" b="1"/>
            </a:lvl8pPr>
            <a:lvl9pPr marL="365776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5" y="2174876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3465-5F8C-4629-BE82-6B623874659F}" type="datetime1">
              <a:rPr lang="fr-FR" smtClean="0"/>
              <a:t>14/04/2023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40D0-9484-4C2C-8DE0-8A1A426DD804}" type="datetime1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6A2D-7415-4CC9-BDC0-8C4EC56A5718}" type="datetime1">
              <a:rPr lang="fr-FR" smtClean="0"/>
              <a:t>14/04/2023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4" y="273052"/>
            <a:ext cx="401108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4" y="1435102"/>
            <a:ext cx="4011085" cy="4691063"/>
          </a:xfrm>
        </p:spPr>
        <p:txBody>
          <a:bodyPr/>
          <a:lstStyle>
            <a:lvl1pPr marL="0" indent="0">
              <a:buNone/>
              <a:defRPr sz="1399"/>
            </a:lvl1pPr>
            <a:lvl2pPr marL="457219" indent="0">
              <a:buNone/>
              <a:defRPr sz="1200"/>
            </a:lvl2pPr>
            <a:lvl3pPr marL="914440" indent="0">
              <a:buNone/>
              <a:defRPr sz="999"/>
            </a:lvl3pPr>
            <a:lvl4pPr marL="1371659" indent="0">
              <a:buNone/>
              <a:defRPr sz="900"/>
            </a:lvl4pPr>
            <a:lvl5pPr marL="1828881" indent="0">
              <a:buNone/>
              <a:defRPr sz="900"/>
            </a:lvl5pPr>
            <a:lvl6pPr marL="2286103" indent="0">
              <a:buNone/>
              <a:defRPr sz="900"/>
            </a:lvl6pPr>
            <a:lvl7pPr marL="2743320" indent="0">
              <a:buNone/>
              <a:defRPr sz="900"/>
            </a:lvl7pPr>
            <a:lvl8pPr marL="3200542" indent="0">
              <a:buNone/>
              <a:defRPr sz="900"/>
            </a:lvl8pPr>
            <a:lvl9pPr marL="365776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4429-00FB-4765-9EB8-04D804F42C8F}" type="datetime1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19" indent="0">
              <a:buNone/>
              <a:defRPr sz="2800"/>
            </a:lvl2pPr>
            <a:lvl3pPr marL="914440" indent="0">
              <a:buNone/>
              <a:defRPr sz="2400"/>
            </a:lvl3pPr>
            <a:lvl4pPr marL="1371659" indent="0">
              <a:buNone/>
              <a:defRPr sz="2000"/>
            </a:lvl4pPr>
            <a:lvl5pPr marL="1828881" indent="0">
              <a:buNone/>
              <a:defRPr sz="2000"/>
            </a:lvl5pPr>
            <a:lvl6pPr marL="2286103" indent="0">
              <a:buNone/>
              <a:defRPr sz="2000"/>
            </a:lvl6pPr>
            <a:lvl7pPr marL="2743320" indent="0">
              <a:buNone/>
              <a:defRPr sz="2000"/>
            </a:lvl7pPr>
            <a:lvl8pPr marL="3200542" indent="0">
              <a:buNone/>
              <a:defRPr sz="2000"/>
            </a:lvl8pPr>
            <a:lvl9pPr marL="365776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399"/>
            </a:lvl1pPr>
            <a:lvl2pPr marL="457219" indent="0">
              <a:buNone/>
              <a:defRPr sz="1200"/>
            </a:lvl2pPr>
            <a:lvl3pPr marL="914440" indent="0">
              <a:buNone/>
              <a:defRPr sz="999"/>
            </a:lvl3pPr>
            <a:lvl4pPr marL="1371659" indent="0">
              <a:buNone/>
              <a:defRPr sz="900"/>
            </a:lvl4pPr>
            <a:lvl5pPr marL="1828881" indent="0">
              <a:buNone/>
              <a:defRPr sz="900"/>
            </a:lvl5pPr>
            <a:lvl6pPr marL="2286103" indent="0">
              <a:buNone/>
              <a:defRPr sz="900"/>
            </a:lvl6pPr>
            <a:lvl7pPr marL="2743320" indent="0">
              <a:buNone/>
              <a:defRPr sz="900"/>
            </a:lvl7pPr>
            <a:lvl8pPr marL="3200542" indent="0">
              <a:buNone/>
              <a:defRPr sz="900"/>
            </a:lvl8pPr>
            <a:lvl9pPr marL="365776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3A4-CDC6-4265-9728-DD0386A528A3}" type="datetime1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EF6C-E35F-410F-94F0-EF1B260ADB1F}" type="datetime1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F486-F863-4112-A322-5BAF74B919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ctr" defTabSz="914440" rtl="0" eaLnBrk="1" latinLnBrk="0" hangingPunct="1">
        <a:spcBef>
          <a:spcPct val="0"/>
        </a:spcBef>
        <a:buNone/>
        <a:defRPr sz="4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4" indent="-342914" algn="l" defTabSz="9144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2" indent="-285762" algn="l" defTabSz="91444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0" indent="-228611" algn="l" defTabSz="9144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0" indent="-228611" algn="l" defTabSz="9144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0" indent="-228611" algn="l" defTabSz="91444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2" indent="-228611" algn="l" defTabSz="9144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1" indent="-228611" algn="l" defTabSz="9144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0" indent="-228611" algn="l" defTabSz="9144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3" indent="-228611" algn="l" defTabSz="9144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19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9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1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0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2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0" algn="l" defTabSz="91444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5565" y="2060853"/>
            <a:ext cx="7858180" cy="1470025"/>
          </a:xfrm>
        </p:spPr>
        <p:txBody>
          <a:bodyPr anchor="ctr" anchorCtr="1">
            <a:normAutofit fontScale="90000"/>
          </a:bodyPr>
          <a:lstStyle/>
          <a:p>
            <a:r>
              <a:rPr lang="fr-FR" dirty="0"/>
              <a:t>Epreuve d'admission</a:t>
            </a:r>
            <a:br>
              <a:rPr lang="fr-FR" dirty="0"/>
            </a:br>
            <a:r>
              <a:rPr lang="fr-FR" sz="2400" dirty="0"/>
              <a:t>CAPET Interne SII – Session 2023</a:t>
            </a:r>
            <a:r>
              <a:rPr lang="fr-FR" dirty="0"/>
              <a:t/>
            </a:r>
            <a:br>
              <a:rPr lang="fr-FR" dirty="0"/>
            </a:br>
            <a:r>
              <a:rPr lang="fr-FR" sz="2199" dirty="0"/>
              <a:t>Spécialité électrique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4000" b="1" dirty="0"/>
              <a:t>Exploitation pédagogique d’une activité pratique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3598" dirty="0"/>
              <a:t>Sujet : …………….</a:t>
            </a:r>
            <a:r>
              <a:rPr lang="fr-FR" dirty="0"/>
              <a:t/>
            </a:r>
            <a:br>
              <a:rPr lang="fr-FR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dirty="0"/>
              <a:t>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38416" y="4214822"/>
            <a:ext cx="6400800" cy="1752599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 </a:t>
            </a:r>
          </a:p>
          <a:p>
            <a:endParaRPr lang="fr-FR" sz="4000" dirty="0"/>
          </a:p>
          <a:p>
            <a:r>
              <a:rPr lang="fr-FR" sz="4500" dirty="0">
                <a:solidFill>
                  <a:schemeClr val="tx1"/>
                </a:solidFill>
              </a:rPr>
              <a:t>Prénom NOM</a:t>
            </a:r>
          </a:p>
          <a:p>
            <a:endParaRPr lang="fr-FR" sz="4000" dirty="0">
              <a:solidFill>
                <a:schemeClr val="tx1"/>
              </a:solidFill>
            </a:endParaRPr>
          </a:p>
          <a:p>
            <a:r>
              <a:rPr lang="fr-FR" sz="4500" dirty="0">
                <a:solidFill>
                  <a:schemeClr val="tx1"/>
                </a:solidFill>
              </a:rPr>
              <a:t>… /04/2023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F79E8B-177F-38FD-9763-1F994086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2024035" y="357166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101" b="1" dirty="0"/>
              <a:t>II.3- Présentation de la séquence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376846"/>
              </p:ext>
            </p:extLst>
          </p:nvPr>
        </p:nvGraphicFramePr>
        <p:xfrm>
          <a:off x="1271465" y="1675222"/>
          <a:ext cx="9541060" cy="3989755"/>
        </p:xfrm>
        <a:graphic>
          <a:graphicData uri="http://schemas.openxmlformats.org/drawingml/2006/table">
            <a:tbl>
              <a:tblPr/>
              <a:tblGrid>
                <a:gridCol w="4005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5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688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Compétences</a:t>
                      </a:r>
                    </a:p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Connaissances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b="1" dirty="0"/>
                        <a:t>- Supports</a:t>
                      </a:r>
                      <a:r>
                        <a:rPr lang="fr-FR" sz="1800" b="1" baseline="0" dirty="0"/>
                        <a:t> utilisés :</a:t>
                      </a:r>
                    </a:p>
                    <a:p>
                      <a:pPr marL="18161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Positionnement/champ MEI 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948334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Evaluations : </a:t>
                      </a:r>
                    </a:p>
                    <a:p>
                      <a:pPr marL="18161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Diagnostique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Formative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087">
                <a:tc>
                  <a:txBody>
                    <a:bodyPr/>
                    <a:lstStyle/>
                    <a:p>
                      <a:pPr marL="0" indent="-10414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Références au programme :</a:t>
                      </a: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1041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/>
                        <a:t>Nouveaux programmes publiés au BOEN n°1 du 22 janvier 2019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spécialités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STI2D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</a:p>
                    <a:p>
                      <a:pPr marL="0" indent="-1041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 action="ppaction://noaction"/>
                        </a:rPr>
                        <a:t>www.eduscol.com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141091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660105D-FC1E-5F44-A6CD-9C585312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981204" y="274642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II.4- Plan de la  séquence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5" name="Espace réservé du contenu 10"/>
          <p:cNvSpPr>
            <a:spLocks noGrp="1"/>
          </p:cNvSpPr>
          <p:nvPr>
            <p:ph idx="1"/>
          </p:nvPr>
        </p:nvSpPr>
        <p:spPr>
          <a:xfrm>
            <a:off x="1981204" y="134077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 fontAlgn="t">
              <a:buFont typeface="Wingdings" panose="05000000000000000000" pitchFamily="2" charset="2"/>
              <a:buChar char="v"/>
            </a:pPr>
            <a:r>
              <a:rPr lang="fr-FR" sz="8002" b="1" dirty="0"/>
              <a:t>Stratégie retenue pour l’élaboration de la fiche séquence en ( 1</a:t>
            </a:r>
            <a:r>
              <a:rPr lang="fr-FR" sz="8002" b="1" baseline="30000" dirty="0"/>
              <a:t>ère</a:t>
            </a:r>
            <a:r>
              <a:rPr lang="fr-FR" sz="8002" b="1" dirty="0"/>
              <a:t> /Terminale + STI2D/SI - ( I2D – 2I2D – SI ) :</a:t>
            </a:r>
          </a:p>
          <a:p>
            <a:pPr marL="0" indent="0" fontAlgn="t">
              <a:buNone/>
            </a:pPr>
            <a:r>
              <a:rPr lang="fr-FR" sz="8002" dirty="0"/>
              <a:t>          Par les champs MEI ( MATIERE – ENERGIE – INFORMATION )</a:t>
            </a:r>
          </a:p>
          <a:p>
            <a:pPr marL="0" indent="0" fontAlgn="t">
              <a:buNone/>
            </a:pPr>
            <a:endParaRPr lang="fr-FR" sz="8002" b="1" dirty="0"/>
          </a:p>
          <a:p>
            <a:pPr fontAlgn="t">
              <a:buFont typeface="Wingdings" panose="05000000000000000000" pitchFamily="2" charset="2"/>
              <a:buChar char="v"/>
            </a:pPr>
            <a:r>
              <a:rPr lang="fr-FR" sz="8002" b="1" dirty="0"/>
              <a:t>Principe  : </a:t>
            </a:r>
            <a:r>
              <a:rPr lang="fr-FR" sz="8002" dirty="0"/>
              <a:t>un champ ( M ou E ou I ) choisi en fonction du support et développé / semaine / 3 semaines</a:t>
            </a:r>
          </a:p>
          <a:p>
            <a:pPr marL="0" indent="0" fontAlgn="t">
              <a:buNone/>
            </a:pPr>
            <a:endParaRPr lang="fr-FR" sz="8002" dirty="0"/>
          </a:p>
          <a:p>
            <a:pPr fontAlgn="t">
              <a:buFont typeface="Wingdings" panose="05000000000000000000" pitchFamily="2" charset="2"/>
              <a:buChar char="v"/>
            </a:pPr>
            <a:r>
              <a:rPr lang="fr-FR" sz="8002" b="1" dirty="0"/>
              <a:t>Compétences ciblées reliées aux Objectifs de formation du programme : </a:t>
            </a:r>
          </a:p>
          <a:p>
            <a:pPr marL="0" indent="0" fontAlgn="t">
              <a:buNone/>
            </a:pPr>
            <a:r>
              <a:rPr lang="fr-FR" sz="8002" b="1" dirty="0"/>
              <a:t>          </a:t>
            </a:r>
            <a:r>
              <a:rPr lang="fr-FR" sz="8002" dirty="0"/>
              <a:t>Traiter/semaine les 3 compétences  :</a:t>
            </a:r>
          </a:p>
          <a:p>
            <a:pPr marL="0" indent="0" fontAlgn="t">
              <a:buNone/>
            </a:pPr>
            <a:endParaRPr lang="fr-FR" sz="8002" dirty="0"/>
          </a:p>
          <a:p>
            <a:pPr fontAlgn="t">
              <a:buFontTx/>
              <a:buChar char="-"/>
            </a:pPr>
            <a:r>
              <a:rPr lang="fr-FR" sz="8002" dirty="0"/>
              <a:t>Objectif de formation </a:t>
            </a:r>
            <a:r>
              <a:rPr lang="fr-FR" sz="8002" b="1" dirty="0"/>
              <a:t>O3</a:t>
            </a:r>
            <a:r>
              <a:rPr lang="fr-FR" sz="8002" dirty="0"/>
              <a:t> : ANALYSER ( Observation )</a:t>
            </a:r>
          </a:p>
          <a:p>
            <a:pPr fontAlgn="t">
              <a:buFontTx/>
              <a:buChar char="-"/>
            </a:pPr>
            <a:endParaRPr lang="fr-FR" sz="8002" dirty="0"/>
          </a:p>
          <a:p>
            <a:pPr fontAlgn="t">
              <a:buFontTx/>
              <a:buChar char="-"/>
            </a:pPr>
            <a:r>
              <a:rPr lang="fr-FR" sz="8002" dirty="0"/>
              <a:t>Objectif de formation </a:t>
            </a:r>
            <a:r>
              <a:rPr lang="fr-FR" sz="8002" b="1" dirty="0"/>
              <a:t>O6 </a:t>
            </a:r>
            <a:r>
              <a:rPr lang="fr-FR" sz="8002" dirty="0"/>
              <a:t>: SIMULER ( Modélisation )</a:t>
            </a:r>
          </a:p>
          <a:p>
            <a:pPr fontAlgn="t">
              <a:buFontTx/>
              <a:buChar char="-"/>
            </a:pPr>
            <a:endParaRPr lang="fr-FR" sz="8002" dirty="0"/>
          </a:p>
          <a:p>
            <a:pPr fontAlgn="t">
              <a:buFontTx/>
              <a:buChar char="-"/>
            </a:pPr>
            <a:r>
              <a:rPr lang="fr-FR" sz="8002" dirty="0"/>
              <a:t>Objectif de formation </a:t>
            </a:r>
            <a:r>
              <a:rPr lang="fr-FR" sz="8002" b="1" dirty="0"/>
              <a:t>O7 </a:t>
            </a:r>
            <a:r>
              <a:rPr lang="fr-FR" sz="8002" dirty="0"/>
              <a:t>: EXPERIMENTER ( Action )</a:t>
            </a:r>
          </a:p>
          <a:p>
            <a:pPr marL="514373" indent="-514373" fontAlgn="t">
              <a:buFont typeface="+mj-lt"/>
              <a:buAutoNum type="arabicPeriod"/>
            </a:pPr>
            <a:endParaRPr lang="fr-FR" sz="6402" b="1" dirty="0"/>
          </a:p>
          <a:p>
            <a:pPr marL="0" indent="0" fontAlgn="t">
              <a:buNone/>
            </a:pPr>
            <a:endParaRPr lang="fr-FR" sz="6402" b="1" dirty="0"/>
          </a:p>
          <a:p>
            <a:pPr marL="0" indent="0" fontAlgn="t">
              <a:buNone/>
            </a:pPr>
            <a:endParaRPr lang="fr-FR" sz="6402" b="1" dirty="0"/>
          </a:p>
          <a:p>
            <a:pPr marL="514373" indent="-514373" fontAlgn="t">
              <a:buFont typeface="+mj-lt"/>
              <a:buAutoNum type="arabicPeriod"/>
            </a:pPr>
            <a:endParaRPr lang="fr-FR" sz="2597" b="1" dirty="0"/>
          </a:p>
          <a:p>
            <a:pPr marL="0" indent="0" fontAlgn="t">
              <a:buNone/>
            </a:pPr>
            <a:endParaRPr lang="fr-FR" sz="2597" dirty="0"/>
          </a:p>
          <a:p>
            <a:pPr marL="0" indent="0" fontAlgn="t">
              <a:buNone/>
            </a:pPr>
            <a:r>
              <a:rPr lang="fr-FR" sz="2800" dirty="0"/>
              <a:t> </a:t>
            </a:r>
          </a:p>
          <a:p>
            <a:pPr lvl="1"/>
            <a:endParaRPr lang="fr-FR" sz="2597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None/>
            </a:pPr>
            <a:endParaRPr lang="fr-FR" sz="2800" dirty="0"/>
          </a:p>
          <a:p>
            <a:pPr marL="514373" indent="-514373" fontAlgn="t">
              <a:buNone/>
            </a:pPr>
            <a:r>
              <a:rPr lang="fr-FR" sz="2800" dirty="0"/>
              <a:t> </a:t>
            </a:r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>
              <a:buNone/>
            </a:pPr>
            <a:endParaRPr lang="fr-FR" sz="2800" b="1" dirty="0"/>
          </a:p>
          <a:p>
            <a:pPr>
              <a:buNone/>
            </a:pPr>
            <a:endParaRPr lang="fr-FR" sz="2800" b="1" dirty="0"/>
          </a:p>
          <a:p>
            <a:pPr>
              <a:buNone/>
            </a:pPr>
            <a:endParaRPr lang="fr-FR" sz="2800" b="1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>
              <a:buNone/>
            </a:pPr>
            <a:endParaRPr lang="fr-FR" sz="2400" dirty="0"/>
          </a:p>
          <a:p>
            <a:endParaRPr lang="fr-FR" sz="2800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B40B515-7514-9305-C1D6-6CC5EE299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5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981204" y="274642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II.4- Plan de la séquence ( suite )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22574"/>
              </p:ext>
            </p:extLst>
          </p:nvPr>
        </p:nvGraphicFramePr>
        <p:xfrm>
          <a:off x="407370" y="1013866"/>
          <a:ext cx="11305252" cy="5322068"/>
        </p:xfrm>
        <a:graphic>
          <a:graphicData uri="http://schemas.openxmlformats.org/drawingml/2006/table">
            <a:tbl>
              <a:tblPr/>
              <a:tblGrid>
                <a:gridCol w="102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5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055">
                <a:tc gridSpan="6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300" b="1" dirty="0">
                          <a:latin typeface="Calibri"/>
                          <a:ea typeface="Calibri"/>
                          <a:cs typeface="Arial"/>
                        </a:rPr>
                        <a:t>Semaine 1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42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Séances #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Groupe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Arial"/>
                        </a:rPr>
                        <a:t>Type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Nature des contenus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Durée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Observations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940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Evaluation sommative SQ N-1 (= 1h ) +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Lancement SQ N (=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 )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2x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fr-FR" sz="1800" b="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= 2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 ( 15 min présentation séquence )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Tâches/actions effectuées durant la SQ :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Evaluation diagnostic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, objectifs, supports, organisation, évaluation, problématique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8086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2-4-6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GA/îlots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4 élèves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maxi</a:t>
                      </a:r>
                    </a:p>
                  </a:txBody>
                  <a:tcPr marL="19514" marR="195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TP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Champ « 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M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 » =&gt;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MATIERE</a:t>
                      </a:r>
                    </a:p>
                    <a:p>
                      <a:pPr marL="71755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Activités pratiques/Etude de dossier technique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3x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h, 3 Activités pratiques, en découverte du support</a:t>
                      </a:r>
                    </a:p>
                    <a:p>
                      <a:pPr marL="35750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Evaluation formative</a:t>
                      </a:r>
                    </a:p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Forme : QCM, diaporama (exposé) + Restitution fin de séance #6 + consigne</a:t>
                      </a:r>
                      <a:r>
                        <a:rPr lang="fr-FR" sz="1800" b="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 diaporama</a:t>
                      </a:r>
                      <a:endParaRPr lang="fr-FR" sz="1800" b="0" kern="12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006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3-5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C/TD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Restitution + mini synthèse TP, Exercices d’application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2x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h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48730FC-BFBE-D6D2-6A79-2D9F0340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06D945-278D-BA95-F7D5-436D6711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360" y="6356355"/>
            <a:ext cx="10873210" cy="365127"/>
          </a:xfrm>
        </p:spPr>
        <p:txBody>
          <a:bodyPr/>
          <a:lstStyle/>
          <a:p>
            <a:r>
              <a:rPr lang="fr-FR" dirty="0"/>
              <a:t>Significations - CE : Classe Entière ; GA : Groupe Allégé ; TP : Travaux Pratiques ; C : Cours ( Leçon ) ; TD : Travaux Dirigés ; SQ : Séquence ; N : Numéro de la séquence en cours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981204" y="274642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II.4- Plan de la séquence ( suite )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4BC198-0DB3-725F-D3BA-9A039C66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5C92D97-9CD5-BC3A-AA3E-682156FE9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11021"/>
              </p:ext>
            </p:extLst>
          </p:nvPr>
        </p:nvGraphicFramePr>
        <p:xfrm>
          <a:off x="443380" y="1320096"/>
          <a:ext cx="11305257" cy="3945156"/>
        </p:xfrm>
        <a:graphic>
          <a:graphicData uri="http://schemas.openxmlformats.org/drawingml/2006/table">
            <a:tbl>
              <a:tblPr/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377">
                <a:tc gridSpan="6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300" b="1" dirty="0">
                          <a:latin typeface="Calibri"/>
                          <a:ea typeface="Calibri"/>
                          <a:cs typeface="Arial"/>
                        </a:rPr>
                        <a:t>Semaine 2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Séances #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Groupe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Arial"/>
                        </a:rPr>
                        <a:t>Type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Nature des contenus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Durée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Observations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1-3-5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GA/îlots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4 élèves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maxi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TP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Champ « 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E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 » =&gt;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ENERGIE</a:t>
                      </a:r>
                    </a:p>
                    <a:p>
                      <a:pPr marL="71755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Activités pratiques/Etude de dossier technique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h, 3 rotations des activités pratiques</a:t>
                      </a:r>
                    </a:p>
                    <a:p>
                      <a:pPr marL="35750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Evaluation formative</a:t>
                      </a:r>
                    </a:p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Forme : QCM, diaporama (exposé)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402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2-4-6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C/TD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Restitution + mini synthèse TP, Exercices d’application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1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Espace réservé du pied de page 4">
            <a:extLst>
              <a:ext uri="{FF2B5EF4-FFF2-40B4-BE49-F238E27FC236}">
                <a16:creationId xmlns:a16="http://schemas.microsoft.com/office/drawing/2014/main" id="{44CEF221-5A7D-5300-B123-053BEDFA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360" y="6356355"/>
            <a:ext cx="10873210" cy="365127"/>
          </a:xfrm>
        </p:spPr>
        <p:txBody>
          <a:bodyPr/>
          <a:lstStyle/>
          <a:p>
            <a:r>
              <a:rPr lang="fr-FR" dirty="0"/>
              <a:t>Significations - CE : Classe Entière ; GA : Groupe Allégé ; TP : Travaux Pratiques ; C : Cours ( Leçon ) ; TD : Travaux Dirigés ; SQ : Séquence ; N : Numéro de la séquence en cours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981204" y="274642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II.4- Plan de la séquence ( suite )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4BC198-0DB3-725F-D3BA-9A039C66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D469FC1-CB5A-66C1-625A-F51E17D57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6082"/>
              </p:ext>
            </p:extLst>
          </p:nvPr>
        </p:nvGraphicFramePr>
        <p:xfrm>
          <a:off x="443380" y="1196752"/>
          <a:ext cx="11305257" cy="4896545"/>
        </p:xfrm>
        <a:graphic>
          <a:graphicData uri="http://schemas.openxmlformats.org/drawingml/2006/table">
            <a:tbl>
              <a:tblPr/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142">
                <a:tc gridSpan="6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300" b="1" dirty="0">
                          <a:latin typeface="Calibri"/>
                          <a:ea typeface="Calibri"/>
                          <a:cs typeface="Arial"/>
                        </a:rPr>
                        <a:t>Semaine 3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142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Séances #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Groupe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Arial"/>
                        </a:rPr>
                        <a:t>Type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Nature des contenus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Durée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ial"/>
                        </a:rPr>
                        <a:t>Observations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024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1-3-5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GA/îlots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4 élèves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maxi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TP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Champ « 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I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 » =&gt;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INFORMATION</a:t>
                      </a:r>
                    </a:p>
                    <a:p>
                      <a:pPr marL="71755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Activités pratiques/Etude de dossier technique</a:t>
                      </a:r>
                    </a:p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h, 2 rotations des activités</a:t>
                      </a:r>
                    </a:p>
                    <a:p>
                      <a:pPr marL="35750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Evaluation formative</a:t>
                      </a:r>
                    </a:p>
                    <a:p>
                      <a:pPr marL="717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Forme : QCM, diaporama (exposé)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237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2-4-6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CE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C/TD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Restitution + mini synthèse TP, Exercices d’application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3x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1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 = 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3</a:t>
                      </a:r>
                      <a:r>
                        <a:rPr lang="fr-F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h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800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Synthèse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19514" marR="19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7C9C276-1AEC-4308-943B-6C1A1479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360" y="6356355"/>
            <a:ext cx="10873210" cy="365127"/>
          </a:xfrm>
        </p:spPr>
        <p:txBody>
          <a:bodyPr/>
          <a:lstStyle/>
          <a:p>
            <a:r>
              <a:rPr lang="fr-FR" dirty="0"/>
              <a:t>Significations - CE : Classe Entière ; GA : Groupe Allégé ; TP : Travaux Pratiques ; C : Cours ( Leçon ) ; TD : Travaux Dirigés ; SQ : Séquence ; N : Numéro de la séquence en cours</a:t>
            </a:r>
          </a:p>
        </p:txBody>
      </p:sp>
    </p:spTree>
    <p:extLst>
      <p:ext uri="{BB962C8B-B14F-4D97-AF65-F5344CB8AC3E}">
        <p14:creationId xmlns:p14="http://schemas.microsoft.com/office/powerpoint/2010/main" val="320071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981200" y="185703"/>
            <a:ext cx="8229600" cy="562070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II.4-1 Consignes diaporama élèves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4BC198-0DB3-725F-D3BA-9A039C66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E1477E-1A7D-7C3F-A2AD-B47FFF4C4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927584"/>
            <a:ext cx="11161240" cy="552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3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DCA16C-5B34-EB68-B43A-3493FF5C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B5FAED2-2FBB-F01E-4A32-9C595CC2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8" y="404670"/>
            <a:ext cx="8429684" cy="64807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 dirty="0"/>
              <a:t>II.5- Présentation des séances</a:t>
            </a:r>
            <a:endParaRPr lang="fr-FR" sz="28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608DDE8-9EDC-A53D-F62A-09036087A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92378"/>
              </p:ext>
            </p:extLst>
          </p:nvPr>
        </p:nvGraphicFramePr>
        <p:xfrm>
          <a:off x="191347" y="1268765"/>
          <a:ext cx="11809311" cy="518457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935953">
                  <a:extLst>
                    <a:ext uri="{9D8B030D-6E8A-4147-A177-3AD203B41FA5}">
                      <a16:colId xmlns:a16="http://schemas.microsoft.com/office/drawing/2014/main" val="3166572224"/>
                    </a:ext>
                  </a:extLst>
                </a:gridCol>
                <a:gridCol w="3937405">
                  <a:extLst>
                    <a:ext uri="{9D8B030D-6E8A-4147-A177-3AD203B41FA5}">
                      <a16:colId xmlns:a16="http://schemas.microsoft.com/office/drawing/2014/main" val="3950107004"/>
                    </a:ext>
                  </a:extLst>
                </a:gridCol>
                <a:gridCol w="3935953">
                  <a:extLst>
                    <a:ext uri="{9D8B030D-6E8A-4147-A177-3AD203B41FA5}">
                      <a16:colId xmlns:a16="http://schemas.microsoft.com/office/drawing/2014/main" val="2660045226"/>
                    </a:ext>
                  </a:extLst>
                </a:gridCol>
              </a:tblGrid>
              <a:tr h="364234">
                <a:tc gridSpan="3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DECOUPAGE DE LA SEQUENCE EN SEANCES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998605"/>
                  </a:ext>
                </a:extLst>
              </a:tr>
              <a:tr h="364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SEANCE 1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SEANCE 2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SEANCE 3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936647"/>
                  </a:ext>
                </a:extLst>
              </a:tr>
              <a:tr h="1464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</a:rPr>
                        <a:t>Problématique séance 1</a:t>
                      </a:r>
                      <a:r>
                        <a:rPr lang="fr-FR" sz="1800" dirty="0">
                          <a:effectLst/>
                        </a:rPr>
                        <a:t> 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Comment capter une information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(+ évaluation N-1)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u="sng" dirty="0">
                          <a:effectLst/>
                        </a:rPr>
                        <a:t>Problématique séance 2</a:t>
                      </a:r>
                      <a:r>
                        <a:rPr lang="fr-FR" sz="1800" b="1" dirty="0">
                          <a:effectLst/>
                        </a:rPr>
                        <a:t> 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Comment passer d’une base à une autre ?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u="sng" dirty="0">
                          <a:effectLst/>
                        </a:rPr>
                        <a:t>Problématique séance 3</a:t>
                      </a:r>
                      <a:r>
                        <a:rPr lang="fr-FR" sz="1800" b="1" u="none" dirty="0">
                          <a:effectLst/>
                        </a:rPr>
                        <a:t> </a:t>
                      </a:r>
                      <a:r>
                        <a:rPr lang="fr-FR" sz="1800" b="1" dirty="0"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Comment coder l’information sur un système réel ?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874901"/>
                  </a:ext>
                </a:extLst>
              </a:tr>
              <a:tr h="2991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 partir de l'histoire des civilisations (mayas base 20) et des interrupteurs, comprendre qu'il y a plusieurs manières de compter. Différencier les signaux numériques et analogiques, conversion. Montrer l'intérêt du binaire.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966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DCA16C-5B34-EB68-B43A-3493FF5C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B5FAED2-2FBB-F01E-4A32-9C595CC2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332656"/>
            <a:ext cx="8429684" cy="64807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 dirty="0"/>
              <a:t>II.6- Séance développée</a:t>
            </a:r>
            <a:endParaRPr lang="fr-FR" sz="28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5EBA713-F6F7-A955-CEBC-6B9242C80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5572"/>
              </p:ext>
            </p:extLst>
          </p:nvPr>
        </p:nvGraphicFramePr>
        <p:xfrm>
          <a:off x="191344" y="1124744"/>
          <a:ext cx="11737304" cy="5596738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933786">
                  <a:extLst>
                    <a:ext uri="{9D8B030D-6E8A-4147-A177-3AD203B41FA5}">
                      <a16:colId xmlns:a16="http://schemas.microsoft.com/office/drawing/2014/main" val="1586691256"/>
                    </a:ext>
                  </a:extLst>
                </a:gridCol>
                <a:gridCol w="2934866">
                  <a:extLst>
                    <a:ext uri="{9D8B030D-6E8A-4147-A177-3AD203B41FA5}">
                      <a16:colId xmlns:a16="http://schemas.microsoft.com/office/drawing/2014/main" val="507136529"/>
                    </a:ext>
                  </a:extLst>
                </a:gridCol>
                <a:gridCol w="2933786">
                  <a:extLst>
                    <a:ext uri="{9D8B030D-6E8A-4147-A177-3AD203B41FA5}">
                      <a16:colId xmlns:a16="http://schemas.microsoft.com/office/drawing/2014/main" val="2801395801"/>
                    </a:ext>
                  </a:extLst>
                </a:gridCol>
                <a:gridCol w="2934866">
                  <a:extLst>
                    <a:ext uri="{9D8B030D-6E8A-4147-A177-3AD203B41FA5}">
                      <a16:colId xmlns:a16="http://schemas.microsoft.com/office/drawing/2014/main" val="1727293007"/>
                    </a:ext>
                  </a:extLst>
                </a:gridCol>
              </a:tblGrid>
              <a:tr h="50849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</a:rPr>
                        <a:t>SEANCE X</a:t>
                      </a:r>
                      <a:r>
                        <a:rPr lang="fr-FR" sz="1800" dirty="0">
                          <a:effectLst/>
                        </a:rPr>
                        <a:t> : conversion de base ( zoom 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731149"/>
                  </a:ext>
                </a:extLst>
              </a:tr>
              <a:tr h="412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0" dirty="0">
                          <a:effectLst/>
                        </a:rPr>
                        <a:t>Type :</a:t>
                      </a:r>
                      <a:r>
                        <a:rPr lang="fr-FR" sz="1800" dirty="0">
                          <a:effectLst/>
                        </a:rPr>
                        <a:t> GA</a:t>
                      </a:r>
                      <a:endParaRPr lang="fr-FR" sz="1800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Durée : </a:t>
                      </a:r>
                      <a:r>
                        <a:rPr lang="fr-FR" sz="1800" b="1" u="sng" dirty="0">
                          <a:effectLst/>
                        </a:rPr>
                        <a:t>2</a:t>
                      </a:r>
                      <a:r>
                        <a:rPr lang="fr-FR" sz="1800" u="sng" dirty="0">
                          <a:effectLst/>
                        </a:rPr>
                        <a:t>h</a:t>
                      </a:r>
                      <a:endParaRPr lang="fr-FR" sz="1800" u="sng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TD :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u="sng" dirty="0">
                          <a:effectLst/>
                        </a:rPr>
                        <a:t>TP</a:t>
                      </a:r>
                      <a:r>
                        <a:rPr lang="fr-FR" sz="1800" dirty="0">
                          <a:effectLst/>
                        </a:rPr>
                        <a:t> :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483327"/>
                  </a:ext>
                </a:extLst>
              </a:tr>
              <a:tr h="41252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</a:rPr>
                        <a:t>Problématique de la séance</a:t>
                      </a:r>
                      <a:r>
                        <a:rPr lang="fr-FR" sz="1800" dirty="0">
                          <a:effectLst/>
                        </a:rPr>
                        <a:t> : Comment passer d’une base à une autre ?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262090"/>
                  </a:ext>
                </a:extLst>
              </a:tr>
              <a:tr h="8507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</a:rPr>
                        <a:t>Objectifs pédagogiques</a:t>
                      </a:r>
                      <a:r>
                        <a:rPr lang="fr-FR" sz="1800" dirty="0">
                          <a:effectLst/>
                        </a:rPr>
                        <a:t> : </a:t>
                      </a:r>
                      <a:r>
                        <a:rPr lang="fr-FR" sz="1800" dirty="0" err="1">
                          <a:effectLst/>
                        </a:rPr>
                        <a:t>Etre</a:t>
                      </a:r>
                      <a:r>
                        <a:rPr lang="fr-FR" sz="1800" dirty="0">
                          <a:effectLst/>
                        </a:rPr>
                        <a:t> capable de manipuler et convertir des données en base binaire, décimale et hexadécimale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73554"/>
                  </a:ext>
                </a:extLst>
              </a:tr>
              <a:tr h="4125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Connaissances abordées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Compétences associées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64377"/>
                  </a:ext>
                </a:extLst>
              </a:tr>
              <a:tr h="2999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2.4. Approche fonctionnelle et structurelle d’une chaîne d’information</a:t>
                      </a:r>
                    </a:p>
                    <a:p>
                      <a:pPr marL="449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2.4.3. Codage et traitement de l’information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3.4. Comportement informationnel des produits</a:t>
                      </a:r>
                    </a:p>
                    <a:p>
                      <a:pPr marL="449580"/>
                      <a:r>
                        <a:rPr lang="fr-FR" sz="1800" dirty="0">
                          <a:effectLst/>
                        </a:rPr>
                        <a:t>3.4.3. </a:t>
                      </a:r>
                      <a:r>
                        <a:rPr lang="fr-FR" sz="1800" dirty="0" err="1">
                          <a:effectLst/>
                        </a:rPr>
                        <a:t>Inter-opérabilité</a:t>
                      </a:r>
                      <a:r>
                        <a:rPr lang="fr-FR" sz="1800" dirty="0">
                          <a:effectLst/>
                        </a:rPr>
                        <a:t> des produits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C03.1 Identifier et caractériser les fonctions et les constituants d’un produit ainsi que ses entrées/sorties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CO3.2 Identifier et caractériser l’agencement matériel et/ou logiciel d’un produit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5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5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DCA16C-5B34-EB68-B43A-3493FF5C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B5FAED2-2FBB-F01E-4A32-9C595CC2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36519"/>
            <a:ext cx="8429684" cy="64807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 dirty="0"/>
              <a:t>II.7- Séance développée ( Suite )</a:t>
            </a:r>
            <a:endParaRPr lang="fr-FR" sz="28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70015A2-9E90-09BB-FD42-9E8656BA8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934934"/>
              </p:ext>
            </p:extLst>
          </p:nvPr>
        </p:nvGraphicFramePr>
        <p:xfrm>
          <a:off x="191344" y="908721"/>
          <a:ext cx="11593288" cy="5447636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897655">
                  <a:extLst>
                    <a:ext uri="{9D8B030D-6E8A-4147-A177-3AD203B41FA5}">
                      <a16:colId xmlns:a16="http://schemas.microsoft.com/office/drawing/2014/main" val="3287748823"/>
                    </a:ext>
                  </a:extLst>
                </a:gridCol>
                <a:gridCol w="2897655">
                  <a:extLst>
                    <a:ext uri="{9D8B030D-6E8A-4147-A177-3AD203B41FA5}">
                      <a16:colId xmlns:a16="http://schemas.microsoft.com/office/drawing/2014/main" val="3286478692"/>
                    </a:ext>
                  </a:extLst>
                </a:gridCol>
                <a:gridCol w="2898989">
                  <a:extLst>
                    <a:ext uri="{9D8B030D-6E8A-4147-A177-3AD203B41FA5}">
                      <a16:colId xmlns:a16="http://schemas.microsoft.com/office/drawing/2014/main" val="2709794570"/>
                    </a:ext>
                  </a:extLst>
                </a:gridCol>
                <a:gridCol w="2898989">
                  <a:extLst>
                    <a:ext uri="{9D8B030D-6E8A-4147-A177-3AD203B41FA5}">
                      <a16:colId xmlns:a16="http://schemas.microsoft.com/office/drawing/2014/main" val="4032026657"/>
                    </a:ext>
                  </a:extLst>
                </a:gridCol>
              </a:tblGrid>
              <a:tr h="36549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</a:rPr>
                        <a:t>Démarche pédagogique</a:t>
                      </a:r>
                      <a:r>
                        <a:rPr lang="fr-FR" sz="1800" dirty="0">
                          <a:effectLst/>
                        </a:rPr>
                        <a:t> : Résolution de problème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11168113"/>
                  </a:ext>
                </a:extLst>
              </a:tr>
              <a:tr h="43564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highlight>
                            <a:srgbClr val="FFFF00"/>
                          </a:highlight>
                        </a:rPr>
                        <a:t>Evaluation diagnostique </a:t>
                      </a:r>
                      <a:r>
                        <a:rPr lang="fr-FR" sz="1800" dirty="0">
                          <a:effectLst/>
                        </a:rPr>
                        <a:t>: </a:t>
                      </a:r>
                      <a:r>
                        <a:rPr lang="fr-FR" sz="1800" b="0" dirty="0">
                          <a:effectLst/>
                        </a:rPr>
                        <a:t>( séance 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180793"/>
                  </a:ext>
                </a:extLst>
              </a:tr>
              <a:tr h="43564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Pré requis : -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8073663"/>
                  </a:ext>
                </a:extLst>
              </a:tr>
              <a:tr h="32695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SUPPORTS :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1815033"/>
                  </a:ext>
                </a:extLst>
              </a:tr>
              <a:tr h="42798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RESSOURCES : </a:t>
                      </a:r>
                      <a:r>
                        <a:rPr lang="fr-FR" sz="1800" b="0" dirty="0">
                          <a:effectLst/>
                        </a:rPr>
                        <a:t>PC, fiches ressources ( documentation techniques ), ….. 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33015798"/>
                  </a:ext>
                </a:extLst>
              </a:tr>
              <a:tr h="30031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Déroulement de la séance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69222256"/>
                  </a:ext>
                </a:extLst>
              </a:tr>
              <a:tr h="30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Durée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Activité 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Individuel/en ilot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Résultats attendus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524252"/>
                  </a:ext>
                </a:extLst>
              </a:tr>
              <a:tr h="30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2h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(par un verbe)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GA/</a:t>
                      </a:r>
                      <a:r>
                        <a:rPr lang="fr-FR" sz="1800" dirty="0" err="1">
                          <a:effectLst/>
                        </a:rPr>
                        <a:t>ilôt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</a:rPr>
                        <a:t> </a:t>
                      </a:r>
                      <a:r>
                        <a:rPr lang="fr-FR" sz="1800" b="0" dirty="0">
                          <a:effectLst/>
                        </a:rPr>
                        <a:t>Objectifs opérationnels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846092"/>
                  </a:ext>
                </a:extLst>
              </a:tr>
              <a:tr h="165402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Activités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- … ( durée 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-…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-…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33854437"/>
                  </a:ext>
                </a:extLst>
              </a:tr>
              <a:tr h="3003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highlight>
                            <a:srgbClr val="00FFFF"/>
                          </a:highlight>
                        </a:rPr>
                        <a:t>Evaluation formative</a:t>
                      </a:r>
                      <a:r>
                        <a:rPr lang="fr-FR" sz="1800" dirty="0">
                          <a:effectLst/>
                        </a:rPr>
                        <a:t> : </a:t>
                      </a:r>
                      <a:r>
                        <a:rPr lang="fr-FR" sz="1800" b="0" dirty="0">
                          <a:effectLst/>
                        </a:rPr>
                        <a:t>préparation diaporama/GA/</a:t>
                      </a:r>
                      <a:r>
                        <a:rPr lang="fr-FR" sz="1800" b="0" dirty="0" err="1">
                          <a:effectLst/>
                        </a:rPr>
                        <a:t>ilôt</a:t>
                      </a:r>
                      <a:r>
                        <a:rPr lang="fr-FR" sz="1800" b="0" dirty="0">
                          <a:effectLst/>
                        </a:rPr>
                        <a:t> ( exposé + debriefing )  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74716883"/>
                  </a:ext>
                </a:extLst>
              </a:tr>
              <a:tr h="3003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Mini Restitution : </a:t>
                      </a:r>
                      <a:r>
                        <a:rPr lang="fr-FR" sz="1800" b="0" dirty="0">
                          <a:effectLst/>
                        </a:rPr>
                        <a:t>par les élèves mini compte-rendu des activités du TP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443689"/>
                  </a:ext>
                </a:extLst>
              </a:tr>
              <a:tr h="3003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Structuration des connaissances :  </a:t>
                      </a:r>
                      <a:r>
                        <a:rPr lang="fr-FR" sz="1800" b="0" dirty="0">
                          <a:effectLst/>
                        </a:rPr>
                        <a:t>professeur + élèves  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42256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944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DCA16C-5B34-EB68-B43A-3493FF5C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B5FAED2-2FBB-F01E-4A32-9C595CC2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245575"/>
            <a:ext cx="8429684" cy="64807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 dirty="0"/>
              <a:t>II.7- Séance développée ( Suite )</a:t>
            </a:r>
            <a:endParaRPr lang="fr-FR" sz="28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40ECBAF-B325-5830-7746-DA5046572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19211"/>
              </p:ext>
            </p:extLst>
          </p:nvPr>
        </p:nvGraphicFramePr>
        <p:xfrm>
          <a:off x="0" y="899801"/>
          <a:ext cx="12192000" cy="582168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49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45">
                <a:tc gridSpan="2">
                  <a:txBody>
                    <a:bodyPr/>
                    <a:lstStyle/>
                    <a:p>
                      <a:pPr marL="175895" indent="-10414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 dirty="0"/>
                        <a:t>Déroulement des activités de la séance</a:t>
                      </a:r>
                      <a:endParaRPr lang="fr-FR" sz="20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76"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600" b="1"/>
                        <a:t>Activité professeur </a:t>
                      </a:r>
                      <a:endParaRPr lang="fr-FR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600" b="1" dirty="0"/>
                        <a:t>Activités élèves</a:t>
                      </a:r>
                      <a:endParaRPr lang="fr-FR" sz="16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7870"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 Faire l’appel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-Vérifier les pré-acquis 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-Expliquer la consigne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-Distribuer la fiche d’activité </a:t>
                      </a:r>
                    </a:p>
                    <a:p>
                      <a:pPr marL="175895" marR="0" lvl="1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370" algn="l"/>
                          <a:tab pos="786765" algn="ctr"/>
                        </a:tabLst>
                        <a:defRPr/>
                      </a:pPr>
                      <a:r>
                        <a:rPr lang="fr-FR" sz="1400" dirty="0"/>
                        <a:t>-Attribuer</a:t>
                      </a:r>
                      <a:r>
                        <a:rPr lang="fr-FR" sz="1400" baseline="0" dirty="0"/>
                        <a:t>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</a:rPr>
                        <a:t>les différents rôles  et présenter la répartition des tâches au tableau (prévoir des rotations au niveau de la répartition des tâches et des équipes</a:t>
                      </a:r>
                      <a:r>
                        <a:rPr lang="fr-FR" sz="1400" dirty="0"/>
                        <a:t>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Observations </a:t>
                      </a:r>
                      <a:endParaRPr lang="fr-FR" sz="1400" dirty="0"/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-Écouter les échanges entre les élèves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-Observer les élèves travailler : Prise de parole, bienveillance envers les autres camarades, écoute de leur camarade.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/>
                        <a:t>-</a:t>
                      </a:r>
                      <a:r>
                        <a:rPr lang="fr-FR" sz="1400" dirty="0"/>
                        <a:t>Valider les résultats</a:t>
                      </a: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fr-FR" sz="1400" dirty="0"/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 Évaluation de la séance par élève </a:t>
                      </a: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fr-FR" sz="1400" dirty="0"/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Coups de pouce </a:t>
                      </a:r>
                      <a:endParaRPr lang="fr-FR" sz="1400" dirty="0"/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-Distribuer aux élèves en difficulté les cartes heuristiques.</a:t>
                      </a:r>
                      <a:endParaRPr lang="fr-FR" sz="1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Analyser (Chef de projet)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Analyser les diagrammes </a:t>
                      </a:r>
                      <a:r>
                        <a:rPr lang="fr-FR" sz="1400" dirty="0" err="1"/>
                        <a:t>SysML</a:t>
                      </a:r>
                      <a:r>
                        <a:rPr lang="fr-FR" sz="1400" dirty="0"/>
                        <a:t> du </a:t>
                      </a:r>
                      <a:r>
                        <a:rPr lang="fr-FR" sz="1400" dirty="0" err="1"/>
                        <a:t>Comax</a:t>
                      </a:r>
                      <a:r>
                        <a:rPr lang="fr-FR" sz="1400" dirty="0"/>
                        <a:t> 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Élaborer la structure de la chaîne d’énergie et d’information Modéliser l’asservissement en vitesse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Déterminer le vecteur vitesse et accélération des masses en fonction de la cinématique des classes d’équivalence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Expérimenter ( 2 Expérimentateurs)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-Tester les différentes configurations du </a:t>
                      </a:r>
                      <a:r>
                        <a:rPr lang="fr-FR" sz="1400" dirty="0" err="1"/>
                        <a:t>Comax</a:t>
                      </a:r>
                      <a:r>
                        <a:rPr lang="fr-FR" sz="1400" dirty="0"/>
                        <a:t> 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Procéder à des relevés dans différents cas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Identifier les surfaces de contact entre les différentes classes d’équivalence Tracer le graphe des liaisons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Modéliser (2 Modalisateurs)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Valider un modèle causal de l’asservissement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Étudier et modéliser les liaisons sur une maquette numérique </a:t>
                      </a:r>
                      <a:r>
                        <a:rPr lang="fr-FR" sz="1400" dirty="0" err="1"/>
                        <a:t>Solidworks</a:t>
                      </a:r>
                      <a:endParaRPr lang="fr-FR" sz="1400" dirty="0"/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Communiquer ( 5 élèves)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Extraire les informations utiles d’un</a:t>
                      </a:r>
                      <a:r>
                        <a:rPr lang="fr-FR" sz="1400" baseline="0" dirty="0"/>
                        <a:t> DT </a:t>
                      </a:r>
                    </a:p>
                    <a:p>
                      <a:pPr marL="175895" marR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Évaluer l’écart et analyser les causes de défaillance</a:t>
                      </a:r>
                      <a:r>
                        <a:rPr lang="fr-FR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b="1" dirty="0">
                          <a:solidFill>
                            <a:srgbClr val="00B050"/>
                          </a:solidFill>
                        </a:rPr>
                        <a:t>Remarque :</a:t>
                      </a:r>
                      <a:endParaRPr lang="fr-FR" sz="1400" dirty="0"/>
                    </a:p>
                    <a:p>
                      <a:pPr marL="111760" indent="-10414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/>
                        <a:t>  Le 2</a:t>
                      </a:r>
                      <a:r>
                        <a:rPr lang="fr-FR" sz="1400" baseline="30000" dirty="0"/>
                        <a:t>ème</a:t>
                      </a:r>
                      <a:r>
                        <a:rPr lang="fr-FR" sz="1400" dirty="0"/>
                        <a:t> groupe travaille sur le TP 2 </a:t>
                      </a:r>
                    </a:p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1400" dirty="0"/>
                        <a:t>Le 3</a:t>
                      </a:r>
                      <a:r>
                        <a:rPr lang="fr-FR" sz="1400" baseline="30000" dirty="0"/>
                        <a:t>ème</a:t>
                      </a:r>
                      <a:r>
                        <a:rPr lang="fr-FR" sz="1400" dirty="0"/>
                        <a:t> groupe travaille sur le TP 3 </a:t>
                      </a:r>
                      <a:endParaRPr lang="fr-FR" sz="1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50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6"/>
          <p:cNvSpPr>
            <a:spLocks noGrp="1"/>
          </p:cNvSpPr>
          <p:nvPr>
            <p:ph type="ctrTitle"/>
          </p:nvPr>
        </p:nvSpPr>
        <p:spPr>
          <a:xfrm>
            <a:off x="2166914" y="642924"/>
            <a:ext cx="7772398" cy="1000131"/>
          </a:xfrm>
          <a:solidFill>
            <a:srgbClr val="C5F4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Plan de l’exposé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666985" y="2428873"/>
            <a:ext cx="57150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I. Activité pratique réalisée </a:t>
            </a:r>
            <a:br>
              <a:rPr lang="fr-FR" sz="2800" b="1" dirty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II.  Exploitation pédagogique</a:t>
            </a:r>
          </a:p>
          <a:p>
            <a:endParaRPr lang="fr-FR" sz="2800" b="1" dirty="0"/>
          </a:p>
          <a:p>
            <a:r>
              <a:rPr lang="fr-FR" sz="2800" b="1" dirty="0"/>
              <a:t>III. Conclusion 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5916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DCA16C-5B34-EB68-B43A-3493FF5C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B5FAED2-2FBB-F01E-4A32-9C595CC2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245575"/>
            <a:ext cx="8429684" cy="64807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 dirty="0"/>
              <a:t>II.7- Séance développée ( Suite )</a:t>
            </a:r>
            <a:endParaRPr lang="fr-FR" sz="28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52E0E52-EDD1-FC3E-C42E-4FF82A51F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87690"/>
              </p:ext>
            </p:extLst>
          </p:nvPr>
        </p:nvGraphicFramePr>
        <p:xfrm>
          <a:off x="884322" y="1196752"/>
          <a:ext cx="10612277" cy="5135872"/>
        </p:xfrm>
        <a:graphic>
          <a:graphicData uri="http://schemas.openxmlformats.org/drawingml/2006/table">
            <a:tbl>
              <a:tblPr/>
              <a:tblGrid>
                <a:gridCol w="290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696">
                <a:tc gridSpan="4">
                  <a:txBody>
                    <a:bodyPr/>
                    <a:lstStyle/>
                    <a:p>
                      <a:pPr marL="175895" indent="-10414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100" b="1" dirty="0">
                          <a:latin typeface="Calibri"/>
                          <a:ea typeface="Calibri"/>
                          <a:cs typeface="Arial"/>
                        </a:rPr>
                        <a:t>Analyse (observation) comportementale de l’élève pendant la séance ( Evaluation formative 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961470"/>
                  </a:ext>
                </a:extLst>
              </a:tr>
              <a:tr h="733696"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Classe :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Nom :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Prénom :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Appréciation :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696"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Présence ( Ponctualité )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Présent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Retard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Absent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392"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Écoute – intérêt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Attentif intéressé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Dispersion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Désintéressé - dissipé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696"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Respect groupe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Attitude correct 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Remarque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Rappel à l’ordre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696"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Autonomie progression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Autonome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Besoin ponctuel d’aide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5895" indent="-10414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66370" algn="l"/>
                          <a:tab pos="786765" algn="ctr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Blocage fréquent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40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B5FAED2-2FBB-F01E-4A32-9C595CC2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274639"/>
            <a:ext cx="10081120" cy="92211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b="1" dirty="0"/>
              <a:t>II.8- Eléments de synthèse</a:t>
            </a:r>
            <a:endParaRPr lang="fr-FR" sz="28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DCA16C-5B34-EB68-B43A-3493FF5C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9" name="Espace réservé du contenu 10">
            <a:extLst>
              <a:ext uri="{FF2B5EF4-FFF2-40B4-BE49-F238E27FC236}">
                <a16:creationId xmlns:a16="http://schemas.microsoft.com/office/drawing/2014/main" id="{A6E7E27C-AC05-3E34-E91A-E003701781CA}"/>
              </a:ext>
            </a:extLst>
          </p:cNvPr>
          <p:cNvSpPr txBox="1">
            <a:spLocks/>
          </p:cNvSpPr>
          <p:nvPr/>
        </p:nvSpPr>
        <p:spPr>
          <a:xfrm>
            <a:off x="1415480" y="1340770"/>
            <a:ext cx="10166920" cy="4824534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14" indent="-342914" algn="l" defTabSz="9144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2" indent="-285762" algn="l" defTabSz="9144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0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70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90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12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31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50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73" indent="-228611" algn="l" defTabSz="9144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buFont typeface="Wingdings" panose="05000000000000000000" pitchFamily="2" charset="2"/>
              <a:buChar char="v"/>
            </a:pPr>
            <a:r>
              <a:rPr lang="fr-FR" sz="5500" b="1" dirty="0"/>
              <a:t>Eléments de synthèse : </a:t>
            </a:r>
            <a:r>
              <a:rPr lang="fr-FR" sz="5500" dirty="0"/>
              <a:t>( sur toute la séquence =&gt; 3 champs MEI )</a:t>
            </a:r>
          </a:p>
          <a:p>
            <a:pPr marL="0" indent="0" fontAlgn="t">
              <a:buNone/>
            </a:pPr>
            <a:r>
              <a:rPr lang="fr-FR" sz="5500" b="1" dirty="0"/>
              <a:t>      </a:t>
            </a:r>
          </a:p>
          <a:p>
            <a:pPr marL="0" indent="0" fontAlgn="t">
              <a:buFont typeface="Arial" pitchFamily="34" charset="0"/>
              <a:buNone/>
            </a:pPr>
            <a:r>
              <a:rPr lang="fr-FR" sz="5500" dirty="0"/>
              <a:t>          </a:t>
            </a:r>
            <a:endParaRPr lang="fr-FR" sz="5500" b="1" dirty="0"/>
          </a:p>
          <a:p>
            <a:pPr fontAlgn="t">
              <a:buFont typeface="Wingdings" panose="05000000000000000000" pitchFamily="2" charset="2"/>
              <a:buChar char="v"/>
            </a:pPr>
            <a:r>
              <a:rPr lang="fr-FR" sz="5500" b="1" dirty="0"/>
              <a:t>Points/parties importantes à retenir par les élèves  : </a:t>
            </a:r>
            <a:r>
              <a:rPr lang="fr-FR" sz="5500" dirty="0"/>
              <a:t>formalisation des connaissances, procédure ( fiche révision-bilan-résumé-récapitulatif, … )</a:t>
            </a:r>
          </a:p>
          <a:p>
            <a:pPr marL="0" indent="0" fontAlgn="t">
              <a:buNone/>
            </a:pPr>
            <a:endParaRPr lang="fr-FR" sz="5500" dirty="0"/>
          </a:p>
          <a:p>
            <a:pPr fontAlgn="t">
              <a:buFont typeface="Wingdings" panose="05000000000000000000" pitchFamily="2" charset="2"/>
              <a:buChar char="v"/>
            </a:pPr>
            <a:r>
              <a:rPr lang="fr-FR" sz="5500" dirty="0"/>
              <a:t> ….</a:t>
            </a:r>
          </a:p>
          <a:p>
            <a:pPr fontAlgn="t">
              <a:buFont typeface="Wingdings" panose="05000000000000000000" pitchFamily="2" charset="2"/>
              <a:buChar char="v"/>
            </a:pPr>
            <a:endParaRPr lang="fr-FR" sz="5500" dirty="0"/>
          </a:p>
          <a:p>
            <a:pPr marL="0" indent="0" fontAlgn="t">
              <a:buFont typeface="Arial" pitchFamily="34" charset="0"/>
              <a:buNone/>
            </a:pPr>
            <a:endParaRPr lang="fr-FR" sz="8002" dirty="0"/>
          </a:p>
          <a:p>
            <a:pPr marL="514373" indent="-514373" fontAlgn="t">
              <a:buFont typeface="+mj-lt"/>
              <a:buAutoNum type="arabicPeriod"/>
            </a:pPr>
            <a:endParaRPr lang="fr-FR" sz="6402" b="1" dirty="0"/>
          </a:p>
          <a:p>
            <a:pPr marL="0" indent="0" fontAlgn="t">
              <a:buFont typeface="Arial" pitchFamily="34" charset="0"/>
              <a:buNone/>
            </a:pPr>
            <a:endParaRPr lang="fr-FR" sz="6402" b="1" dirty="0"/>
          </a:p>
          <a:p>
            <a:pPr marL="0" indent="0" fontAlgn="t">
              <a:buFont typeface="Arial" pitchFamily="34" charset="0"/>
              <a:buNone/>
            </a:pPr>
            <a:endParaRPr lang="fr-FR" sz="6402" b="1" dirty="0"/>
          </a:p>
          <a:p>
            <a:pPr marL="514373" indent="-514373" fontAlgn="t">
              <a:buFont typeface="+mj-lt"/>
              <a:buAutoNum type="arabicPeriod"/>
            </a:pPr>
            <a:endParaRPr lang="fr-FR" sz="2597" b="1" dirty="0"/>
          </a:p>
          <a:p>
            <a:pPr marL="0" indent="0" fontAlgn="t">
              <a:buFont typeface="Arial" pitchFamily="34" charset="0"/>
              <a:buNone/>
            </a:pPr>
            <a:endParaRPr lang="fr-FR" sz="2597" dirty="0"/>
          </a:p>
          <a:p>
            <a:pPr marL="0" indent="0" fontAlgn="t">
              <a:buFont typeface="Arial" pitchFamily="34" charset="0"/>
              <a:buNone/>
            </a:pPr>
            <a:r>
              <a:rPr lang="fr-FR" sz="2800" dirty="0"/>
              <a:t> </a:t>
            </a:r>
          </a:p>
          <a:p>
            <a:pPr lvl="1"/>
            <a:endParaRPr lang="fr-FR" sz="2597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Arial" pitchFamily="34" charset="0"/>
              <a:buNone/>
            </a:pPr>
            <a:endParaRPr lang="fr-FR" sz="2800" dirty="0"/>
          </a:p>
          <a:p>
            <a:pPr marL="514373" indent="-514373" fontAlgn="t">
              <a:buFont typeface="Arial" pitchFamily="34" charset="0"/>
              <a:buNone/>
            </a:pPr>
            <a:r>
              <a:rPr lang="fr-FR" sz="2800" dirty="0"/>
              <a:t> </a:t>
            </a:r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>
              <a:buFont typeface="Arial" pitchFamily="34" charset="0"/>
              <a:buNone/>
            </a:pPr>
            <a:endParaRPr lang="fr-FR" sz="2800" b="1" dirty="0"/>
          </a:p>
          <a:p>
            <a:pPr>
              <a:buFont typeface="Arial" pitchFamily="34" charset="0"/>
              <a:buNone/>
            </a:pPr>
            <a:endParaRPr lang="fr-FR" sz="2800" b="1" dirty="0"/>
          </a:p>
          <a:p>
            <a:pPr>
              <a:buFont typeface="Arial" pitchFamily="34" charset="0"/>
              <a:buNone/>
            </a:pPr>
            <a:endParaRPr lang="fr-FR" sz="2800" b="1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>
              <a:buFont typeface="Arial" pitchFamily="34" charset="0"/>
              <a:buNone/>
            </a:pPr>
            <a:endParaRPr lang="fr-FR" sz="2400" dirty="0"/>
          </a:p>
          <a:p>
            <a:endParaRPr lang="fr-FR" sz="2800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727025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24035" y="357175"/>
            <a:ext cx="8229600" cy="571504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II.9 Evaluation sommative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83CC77F-DA83-22CA-19F7-B1FBE5A7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7622B3-2D4B-A4D5-F6F7-1261AD5A0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Sur les compétences, connaissances et procédures vues dans la séquence</a:t>
            </a:r>
          </a:p>
          <a:p>
            <a:r>
              <a:rPr lang="fr-FR" sz="2400" b="1" dirty="0"/>
              <a:t>Préparation au moment de la conception de la fiche séquence</a:t>
            </a:r>
          </a:p>
          <a:p>
            <a:r>
              <a:rPr lang="fr-FR" sz="2400" b="1" dirty="0"/>
              <a:t>Tableau des compétences – critères – indicateurs de réussite – barème 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24035" y="357175"/>
            <a:ext cx="8229600" cy="571504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II.10 Remédiation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83CC77F-DA83-22CA-19F7-B1FBE5A7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7622B3-2D4B-A4D5-F6F7-1261AD5A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513"/>
            <a:ext cx="10972800" cy="4522653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/>
              <a:t>Après une analyse critique des copies des élèves ( résultats bruts ), je propose à chaque élève de retravailler certaines compétences non validées ( non acquises ) </a:t>
            </a:r>
          </a:p>
          <a:p>
            <a:pPr marL="0" indent="0" algn="just">
              <a:buNone/>
            </a:pPr>
            <a:endParaRPr lang="fr-FR" sz="2400" b="1" dirty="0"/>
          </a:p>
          <a:p>
            <a:pPr marL="0" indent="0" algn="just">
              <a:buNone/>
            </a:pPr>
            <a:endParaRPr lang="fr-FR" sz="2400" b="1" dirty="0"/>
          </a:p>
          <a:p>
            <a:pPr marL="0" indent="0" algn="just">
              <a:buNone/>
            </a:pPr>
            <a:endParaRPr lang="fr-FR" sz="2400" b="1" dirty="0"/>
          </a:p>
          <a:p>
            <a:pPr algn="just"/>
            <a:r>
              <a:rPr lang="fr-FR" sz="2400" b="1" dirty="0"/>
              <a:t>Remise en question de l’enseignant : Construction de la séquence, activités proposées</a:t>
            </a:r>
          </a:p>
          <a:p>
            <a:pPr marL="0" indent="0">
              <a:buNone/>
            </a:pPr>
            <a:endParaRPr lang="fr-FR" sz="2400" b="1" dirty="0"/>
          </a:p>
          <a:p>
            <a:r>
              <a:rPr lang="fr-FR" sz="2400" b="1" dirty="0"/>
              <a:t>Organisation : séance suivante ou vie scolaire</a:t>
            </a:r>
          </a:p>
          <a:p>
            <a:pPr marL="0" indent="0">
              <a:buNone/>
            </a:pPr>
            <a:endParaRPr lang="fr-FR" sz="24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3922D0A-610B-64C3-E685-AB4CD11B9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505622"/>
              </p:ext>
            </p:extLst>
          </p:nvPr>
        </p:nvGraphicFramePr>
        <p:xfrm>
          <a:off x="839416" y="2492896"/>
          <a:ext cx="10585176" cy="100811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645710">
                  <a:extLst>
                    <a:ext uri="{9D8B030D-6E8A-4147-A177-3AD203B41FA5}">
                      <a16:colId xmlns:a16="http://schemas.microsoft.com/office/drawing/2014/main" val="3374615958"/>
                    </a:ext>
                  </a:extLst>
                </a:gridCol>
                <a:gridCol w="2645710">
                  <a:extLst>
                    <a:ext uri="{9D8B030D-6E8A-4147-A177-3AD203B41FA5}">
                      <a16:colId xmlns:a16="http://schemas.microsoft.com/office/drawing/2014/main" val="610483532"/>
                    </a:ext>
                  </a:extLst>
                </a:gridCol>
                <a:gridCol w="2646878">
                  <a:extLst>
                    <a:ext uri="{9D8B030D-6E8A-4147-A177-3AD203B41FA5}">
                      <a16:colId xmlns:a16="http://schemas.microsoft.com/office/drawing/2014/main" val="2207840625"/>
                    </a:ext>
                  </a:extLst>
                </a:gridCol>
                <a:gridCol w="2646878">
                  <a:extLst>
                    <a:ext uri="{9D8B030D-6E8A-4147-A177-3AD203B41FA5}">
                      <a16:colId xmlns:a16="http://schemas.microsoft.com/office/drawing/2014/main" val="3679258001"/>
                    </a:ext>
                  </a:extLst>
                </a:gridCol>
              </a:tblGrid>
              <a:tr h="50405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 dirty="0">
                          <a:effectLst/>
                        </a:rPr>
                        <a:t>Niveaux de maîtrise</a:t>
                      </a:r>
                      <a:endParaRPr lang="fr-FR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74553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Insuffisant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 dirty="0">
                          <a:effectLst/>
                        </a:rPr>
                        <a:t>Fragile</a:t>
                      </a:r>
                      <a:endParaRPr lang="fr-FR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 dirty="0">
                          <a:effectLst/>
                        </a:rPr>
                        <a:t>Satisfaisant</a:t>
                      </a:r>
                      <a:endParaRPr lang="fr-FR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kern="100" dirty="0">
                          <a:effectLst/>
                        </a:rPr>
                        <a:t>Très satisfaisant</a:t>
                      </a:r>
                      <a:endParaRPr lang="fr-FR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5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024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4" y="2357432"/>
            <a:ext cx="9144000" cy="1143001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rgbClr val="00B050"/>
                </a:solidFill>
              </a:rPr>
              <a:t/>
            </a:r>
            <a:br>
              <a:rPr lang="fr-FR" sz="6000" b="1" dirty="0">
                <a:solidFill>
                  <a:srgbClr val="00B050"/>
                </a:solidFill>
              </a:rPr>
            </a:br>
            <a:r>
              <a:rPr lang="fr-FR" b="1" dirty="0">
                <a:solidFill>
                  <a:srgbClr val="7030A0"/>
                </a:solidFill>
              </a:rPr>
              <a:t>III.  Conclusion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C5F2E2-2800-963D-825B-8C42AF71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971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solidFill>
            <a:srgbClr val="C5F4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b="1" dirty="0"/>
              <a:t>Conclusion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AC73DD-BFA8-95DC-120E-4D450A29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95471" y="357175"/>
            <a:ext cx="8229600" cy="1000132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III-1 Vérification de la cohérence entre compétences, connaissances et activités proposées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911424" y="1488837"/>
            <a:ext cx="10519427" cy="4735989"/>
          </a:xfrm>
        </p:spPr>
        <p:txBody>
          <a:bodyPr>
            <a:normAutofit/>
          </a:bodyPr>
          <a:lstStyle/>
          <a:p>
            <a:r>
              <a:rPr lang="fr-FR" sz="2400" b="1" dirty="0"/>
              <a:t>Les activités proposées sont-elles en cohérence avec les compétences et les connaissances ?</a:t>
            </a:r>
          </a:p>
          <a:p>
            <a:endParaRPr lang="fr-FR" sz="2400" b="1" dirty="0"/>
          </a:p>
          <a:p>
            <a:r>
              <a:rPr lang="fr-FR" sz="2400" b="1" dirty="0"/>
              <a:t>Les activités répondent-elles à la problématique ?</a:t>
            </a:r>
          </a:p>
          <a:p>
            <a:pPr>
              <a:buFontTx/>
              <a:buChar char="-"/>
            </a:pPr>
            <a:r>
              <a:rPr lang="fr-FR" sz="2400" dirty="0"/>
              <a:t>Si oui… objectifs pédagogiques atteints </a:t>
            </a:r>
          </a:p>
          <a:p>
            <a:pPr>
              <a:buFontTx/>
              <a:buChar char="-"/>
            </a:pPr>
            <a:r>
              <a:rPr lang="fr-FR" sz="2400" dirty="0"/>
              <a:t>Sinon… perspectives, pistes d’amélioration éventuelles </a:t>
            </a:r>
          </a:p>
          <a:p>
            <a:pPr>
              <a:buFontTx/>
              <a:buChar char="-"/>
            </a:pPr>
            <a:endParaRPr lang="fr-FR" sz="2400" dirty="0"/>
          </a:p>
          <a:p>
            <a:r>
              <a:rPr lang="fr-FR" sz="2400" b="1" dirty="0"/>
              <a:t>Qu’est-ce que j’ai souhaité faire acquérir comme savoir-faire et savoir-être aux élèves à travers cette séquence ?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C5B351-7D2C-89C4-7109-01BB5218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163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95471" y="357175"/>
            <a:ext cx="8229600" cy="1000132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III-2 Articulation des enseignements IT et I2D en 1</a:t>
            </a:r>
            <a:r>
              <a:rPr lang="fr-FR" sz="3101" b="1" baseline="30000" dirty="0"/>
              <a:t>ère</a:t>
            </a:r>
            <a:r>
              <a:rPr lang="fr-FR" sz="3101" b="1" dirty="0"/>
              <a:t>/  2I2D en Terminale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67408" y="1488837"/>
            <a:ext cx="10663443" cy="4867519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400" b="1" dirty="0"/>
              <a:t>Donner du sens aux enseignements : IT/I2D et 2I2D</a:t>
            </a:r>
          </a:p>
          <a:p>
            <a:pPr marL="0" indent="0">
              <a:buNone/>
            </a:pPr>
            <a:r>
              <a:rPr lang="fr-FR" sz="2400" b="1" dirty="0"/>
              <a:t>     </a:t>
            </a:r>
            <a:r>
              <a:rPr lang="fr-FR" sz="2400" dirty="0"/>
              <a:t>Lien ou communication via les compétences du programme</a:t>
            </a:r>
          </a:p>
          <a:p>
            <a:r>
              <a:rPr lang="fr-FR" sz="2400" b="1" dirty="0"/>
              <a:t>Stratégie : Choisir un thème en I2D et traiter les compétences I2D ( 2 croix « XX » dans le programme ) avec leurs connaissances associées</a:t>
            </a:r>
          </a:p>
          <a:p>
            <a:pPr marL="0" indent="0">
              <a:buNone/>
            </a:pPr>
            <a:endParaRPr lang="fr-FR" sz="2400" b="1" dirty="0"/>
          </a:p>
          <a:p>
            <a:r>
              <a:rPr lang="fr-FR" sz="2400" b="1" dirty="0"/>
              <a:t>Projets : Réalisation d’un mini projet en IT sur le même thème qui a été traité en I2D</a:t>
            </a:r>
          </a:p>
          <a:p>
            <a:pPr marL="0" indent="0">
              <a:buNone/>
            </a:pPr>
            <a:endParaRPr lang="fr-FR" sz="2400" b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C5B351-7D2C-89C4-7109-01BB5218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174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2095471" y="357175"/>
            <a:ext cx="8229600" cy="1000132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0" b="1" dirty="0"/>
              <a:t>III-2 Articulation des enseignements IT et I2D en 1</a:t>
            </a:r>
            <a:r>
              <a:rPr lang="fr-FR" sz="3100" b="1" baseline="30000" dirty="0"/>
              <a:t>ère</a:t>
            </a:r>
            <a:r>
              <a:rPr lang="fr-FR" sz="3100" b="1" dirty="0"/>
              <a:t>/ 2I2D en Terminale ( suite )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C5B351-7D2C-89C4-7109-01BB5218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03CCE3-84E1-BF22-717E-62EF6DE7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Capture écran  triptyque DD Projet</a:t>
            </a: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57311DB-96A3-F64A-F1D6-ED704FE3B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204864"/>
            <a:ext cx="10454953" cy="373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98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1945197" y="369875"/>
            <a:ext cx="8229600" cy="1000132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0" b="1" dirty="0"/>
              <a:t>III-2 Articulation des enseignements IT et I2D en 1</a:t>
            </a:r>
            <a:r>
              <a:rPr lang="fr-FR" sz="3100" b="1" baseline="30000" dirty="0"/>
              <a:t>ère</a:t>
            </a:r>
            <a:r>
              <a:rPr lang="fr-FR" sz="3100" b="1" dirty="0"/>
              <a:t>/ 2I2D en Terminale ( suite et fin )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C5B351-7D2C-89C4-7109-01BB5218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2" name="Espace réservé du contenu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9" y="1600200"/>
            <a:ext cx="8424936" cy="4525963"/>
          </a:xfrm>
        </p:spPr>
      </p:pic>
    </p:spTree>
    <p:extLst>
      <p:ext uri="{BB962C8B-B14F-4D97-AF65-F5344CB8AC3E}">
        <p14:creationId xmlns:p14="http://schemas.microsoft.com/office/powerpoint/2010/main" val="298237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161" y="2714621"/>
            <a:ext cx="8229600" cy="1143001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I. Activités pratiques réalisées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F1B05F-7DB0-92D8-1906-0DB75D46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4" y="2357432"/>
            <a:ext cx="9144000" cy="1143001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rgbClr val="C00000"/>
                </a:solidFill>
              </a:rPr>
              <a:t/>
            </a:r>
            <a:br>
              <a:rPr lang="fr-FR" sz="6000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Merci pour votre attention.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C5F2E2-2800-963D-825B-8C42AF71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16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904598" y="1556795"/>
            <a:ext cx="8942784" cy="4248473"/>
          </a:xfrm>
        </p:spPr>
        <p:txBody>
          <a:bodyPr>
            <a:normAutofit fontScale="25000" lnSpcReduction="20000"/>
          </a:bodyPr>
          <a:lstStyle/>
          <a:p>
            <a:pPr marL="0" indent="0" fontAlgn="t">
              <a:buNone/>
            </a:pPr>
            <a:r>
              <a:rPr lang="fr-FR" sz="9602" b="1" dirty="0"/>
              <a:t>1. Nom du support ( système ) :</a:t>
            </a:r>
          </a:p>
          <a:p>
            <a:pPr marL="0" indent="0" fontAlgn="t">
              <a:buNone/>
            </a:pPr>
            <a:endParaRPr lang="fr-FR" sz="9602" dirty="0"/>
          </a:p>
          <a:p>
            <a:pPr marL="0" indent="0" fontAlgn="t">
              <a:buNone/>
            </a:pPr>
            <a:r>
              <a:rPr lang="fr-FR" sz="9602" b="1" dirty="0"/>
              <a:t>2. Fonction du support  : </a:t>
            </a:r>
            <a:r>
              <a:rPr lang="fr-FR" sz="9602" dirty="0"/>
              <a:t>( Fonction principale)</a:t>
            </a:r>
          </a:p>
          <a:p>
            <a:pPr marL="0" indent="0" fontAlgn="t">
              <a:buNone/>
            </a:pPr>
            <a:endParaRPr lang="fr-FR" sz="9602" dirty="0"/>
          </a:p>
          <a:p>
            <a:pPr marL="0" indent="0" fontAlgn="t">
              <a:buNone/>
            </a:pPr>
            <a:r>
              <a:rPr lang="fr-FR" sz="9602" b="1" dirty="0"/>
              <a:t>3. Composition et fonctions du système :</a:t>
            </a:r>
          </a:p>
          <a:p>
            <a:pPr marL="514373" indent="-514373" fontAlgn="t">
              <a:buFont typeface="+mj-lt"/>
              <a:buAutoNum type="arabicPeriod" startAt="3"/>
            </a:pPr>
            <a:endParaRPr lang="fr-FR" sz="9602" b="1" dirty="0"/>
          </a:p>
          <a:p>
            <a:pPr marL="0" indent="0" fontAlgn="t">
              <a:buNone/>
            </a:pPr>
            <a:r>
              <a:rPr lang="fr-FR" sz="9602" b="1" dirty="0"/>
              <a:t>4. Démarche pédagogique du TP :   </a:t>
            </a:r>
            <a:r>
              <a:rPr lang="fr-FR" sz="9602" dirty="0"/>
              <a:t>( Résolution de problème )</a:t>
            </a:r>
          </a:p>
          <a:p>
            <a:pPr marL="514373" indent="-514373" fontAlgn="t">
              <a:buFont typeface="+mj-lt"/>
              <a:buAutoNum type="arabicPeriod" startAt="3"/>
            </a:pPr>
            <a:endParaRPr lang="fr-FR" sz="9602" b="1" dirty="0"/>
          </a:p>
          <a:p>
            <a:pPr marL="0" indent="0" fontAlgn="t">
              <a:buNone/>
            </a:pPr>
            <a:r>
              <a:rPr lang="fr-FR" sz="9602" b="1" dirty="0"/>
              <a:t>5. Problématique : </a:t>
            </a:r>
            <a:r>
              <a:rPr lang="fr-FR" sz="9602" dirty="0"/>
              <a:t>( Rappeler la problématique issue du sujet du TP réalisé )</a:t>
            </a:r>
          </a:p>
          <a:p>
            <a:pPr marL="514373" indent="-514373" fontAlgn="t">
              <a:buFont typeface="+mj-lt"/>
              <a:buAutoNum type="arabicPeriod" startAt="3"/>
            </a:pPr>
            <a:endParaRPr lang="fr-FR" sz="2597" dirty="0"/>
          </a:p>
          <a:p>
            <a:pPr marL="0" indent="0" fontAlgn="t">
              <a:buNone/>
            </a:pPr>
            <a:endParaRPr lang="fr-FR" sz="2597" dirty="0"/>
          </a:p>
          <a:p>
            <a:pPr marL="0" indent="0" fontAlgn="t">
              <a:buNone/>
            </a:pPr>
            <a:r>
              <a:rPr lang="fr-FR" sz="2800" dirty="0"/>
              <a:t> </a:t>
            </a:r>
          </a:p>
          <a:p>
            <a:pPr lvl="1"/>
            <a:endParaRPr lang="fr-FR" sz="2597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None/>
            </a:pPr>
            <a:endParaRPr lang="fr-FR" sz="2800" dirty="0"/>
          </a:p>
          <a:p>
            <a:pPr marL="514373" indent="-514373" fontAlgn="t">
              <a:buNone/>
            </a:pPr>
            <a:r>
              <a:rPr lang="fr-FR" sz="2800" dirty="0"/>
              <a:t> </a:t>
            </a:r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 marL="514373" indent="-514373" fontAlgn="t">
              <a:buFont typeface="+mj-lt"/>
              <a:buAutoNum type="arabicPeriod"/>
            </a:pPr>
            <a:endParaRPr lang="fr-FR" sz="2800" dirty="0"/>
          </a:p>
          <a:p>
            <a:pPr>
              <a:buNone/>
            </a:pPr>
            <a:endParaRPr lang="fr-FR" sz="2800" b="1" dirty="0"/>
          </a:p>
          <a:p>
            <a:pPr>
              <a:buNone/>
            </a:pPr>
            <a:endParaRPr lang="fr-FR" sz="2800" b="1" dirty="0"/>
          </a:p>
          <a:p>
            <a:pPr>
              <a:buNone/>
            </a:pPr>
            <a:endParaRPr lang="fr-FR" sz="2800" b="1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>
              <a:buNone/>
            </a:pPr>
            <a:endParaRPr lang="fr-FR" sz="2400" dirty="0"/>
          </a:p>
          <a:p>
            <a:endParaRPr lang="fr-FR" sz="2800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A1859AC-8A17-6B7C-8FAE-900A4EDB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467E126-9B13-45C2-8EAF-1B73453A5D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04598" y="548681"/>
            <a:ext cx="8942784" cy="584777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1" rIns="91440" bIns="45721" rtlCol="0" anchor="ctr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/>
              <a:t>I.1- Synthèse des activités pratiques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024035" y="501173"/>
            <a:ext cx="8229600" cy="584775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0">
            <a:spAutoFit/>
          </a:bodyPr>
          <a:lstStyle/>
          <a:p>
            <a:r>
              <a:rPr lang="fr-FR" sz="3200" b="1" dirty="0"/>
              <a:t>I.2- Description du système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609604" y="1412780"/>
            <a:ext cx="10972800" cy="4943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/>
              <a:t>6. Principe de fonctionnement</a:t>
            </a:r>
            <a:r>
              <a:rPr lang="fr-FR" sz="2800" dirty="0"/>
              <a:t> </a:t>
            </a:r>
            <a:r>
              <a:rPr lang="fr-FR" sz="2800" b="1" dirty="0"/>
              <a:t>: 3 champs MEI</a:t>
            </a:r>
          </a:p>
          <a:p>
            <a:pPr marL="0" indent="0">
              <a:buNone/>
            </a:pPr>
            <a:endParaRPr lang="fr-FR" sz="2800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  <a:p>
            <a:pPr fontAlgn="t"/>
            <a:endParaRPr lang="fr-FR" sz="28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631" y="2132863"/>
            <a:ext cx="5143536" cy="368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16A6D98-7D86-36A1-BBA1-CE47099A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4" y="274642"/>
            <a:ext cx="8229600" cy="654032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b="1" dirty="0"/>
              <a:t>I.3- Présentation des activités réalisées du TP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981204" y="1285868"/>
            <a:ext cx="8229600" cy="5072098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endParaRPr lang="fr-FR" sz="2800" b="1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5D7C8D-7233-B86A-1639-F71426E5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4" y="2357432"/>
            <a:ext cx="9144000" cy="1143001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rgbClr val="00B050"/>
                </a:solidFill>
              </a:rPr>
              <a:t/>
            </a:r>
            <a:br>
              <a:rPr lang="fr-FR" sz="6000" b="1" dirty="0">
                <a:solidFill>
                  <a:srgbClr val="00B050"/>
                </a:solidFill>
              </a:rPr>
            </a:br>
            <a:r>
              <a:rPr lang="fr-FR" b="1" dirty="0">
                <a:solidFill>
                  <a:srgbClr val="7030A0"/>
                </a:solidFill>
              </a:rPr>
              <a:t>II.  Exploitation pédagogique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753BC6-FBDF-1B94-5490-551CCA09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6" name="Titre 2"/>
          <p:cNvSpPr txBox="1">
            <a:spLocks/>
          </p:cNvSpPr>
          <p:nvPr/>
        </p:nvSpPr>
        <p:spPr>
          <a:xfrm>
            <a:off x="1559503" y="357166"/>
            <a:ext cx="8622700" cy="654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1" rIns="91440" bIns="45721" rtlCol="0" anchor="ctr">
            <a:normAutofit fontScale="97500"/>
          </a:bodyPr>
          <a:lstStyle/>
          <a:p>
            <a:pPr algn="ctr"/>
            <a:r>
              <a:rPr lang="fr-FR" sz="2800" b="1" dirty="0">
                <a:ea typeface="Calibri"/>
                <a:cs typeface="Arial"/>
              </a:rPr>
              <a:t>II.1- Question pédagogique &amp; Contexte de la séquence </a:t>
            </a:r>
            <a:endParaRPr lang="fr-FR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553415" y="2854166"/>
            <a:ext cx="20709085" cy="41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11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EB28CF-DA2B-7277-5A67-49585E6B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4" y="274641"/>
            <a:ext cx="10972800" cy="634080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sz="3101" b="1" dirty="0"/>
              <a:t>II.2- Titre de la séquence</a:t>
            </a:r>
            <a:r>
              <a:rPr lang="fr-FR" sz="3598" b="1" dirty="0"/>
              <a:t/>
            </a:r>
            <a:br>
              <a:rPr lang="fr-FR" sz="3598" b="1" dirty="0"/>
            </a:b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413767"/>
              </p:ext>
            </p:extLst>
          </p:nvPr>
        </p:nvGraphicFramePr>
        <p:xfrm>
          <a:off x="479380" y="1556798"/>
          <a:ext cx="11233248" cy="4440691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Thème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sociétal : 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(</a:t>
                      </a:r>
                      <a:r>
                        <a:rPr lang="fr-FR" sz="14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Confort – Energie – Environnement – Santé – Mobilité – Protection/Sécurité – Protection – Assistance au développement - … 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Énergie</a:t>
                      </a:r>
                    </a:p>
                    <a:p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866">
                <a:tc>
                  <a:txBody>
                    <a:bodyPr/>
                    <a:lstStyle/>
                    <a:p>
                      <a:pPr marL="0" marR="0" lvl="0" indent="-36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Situation déclenchante :  </a:t>
                      </a:r>
                    </a:p>
                    <a:p>
                      <a:pPr marL="0" indent="-360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b="0" i="0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Trouver un point de départ ( encrage,</a:t>
                      </a:r>
                      <a:r>
                        <a:rPr lang="fr-FR" sz="2000" baseline="0" dirty="0"/>
                        <a:t> questionnement )</a:t>
                      </a:r>
                      <a:r>
                        <a:rPr lang="fr-FR" sz="2000" dirty="0"/>
                        <a:t> pour se rapprocher de la</a:t>
                      </a:r>
                      <a:r>
                        <a:rPr lang="fr-FR" sz="2000" baseline="0" dirty="0"/>
                        <a:t> problématique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866">
                <a:tc>
                  <a:txBody>
                    <a:bodyPr/>
                    <a:lstStyle/>
                    <a:p>
                      <a:pPr marL="0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Problématique de la séquence :  </a:t>
                      </a: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Comment peut-on</a:t>
                      </a:r>
                      <a:r>
                        <a:rPr lang="fr-FR" sz="2000" baseline="0" dirty="0"/>
                        <a:t> </a:t>
                      </a:r>
                      <a:r>
                        <a:rPr lang="fr-FR" sz="2000" dirty="0"/>
                        <a:t>assurer l’indépendance énergétique dans un habitat ? 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marL="0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Objectifs pédagogiques : </a:t>
                      </a:r>
                    </a:p>
                    <a:p>
                      <a:pPr marL="0" indent="-10414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31">
                <a:tc>
                  <a:txBody>
                    <a:bodyPr/>
                    <a:lstStyle/>
                    <a:p>
                      <a:pPr marL="0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Situation</a:t>
                      </a:r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de la séquence dans la progression : </a:t>
                      </a:r>
                    </a:p>
                    <a:p>
                      <a:pPr marL="0" marR="0" lvl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  (</a:t>
                      </a:r>
                      <a:r>
                        <a:rPr lang="fr-FR" sz="14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Positionnement annuel ou pluriannuel 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041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698">
                <a:tc>
                  <a:txBody>
                    <a:bodyPr/>
                    <a:lstStyle/>
                    <a:p>
                      <a:r>
                        <a:rPr lang="fr-FR" sz="2000" b="1" dirty="0"/>
                        <a:t>- Prérequis :</a:t>
                      </a:r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3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- Démarche pédagogique :</a:t>
                      </a:r>
                    </a:p>
                    <a:p>
                      <a:endParaRPr lang="fr-FR" sz="2000" dirty="0"/>
                    </a:p>
                  </a:txBody>
                  <a:tcPr marL="66954" marR="66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161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Démarche inductive : TP/TD/Synthèse </a:t>
                      </a:r>
                      <a:r>
                        <a:rPr lang="fr-FR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</a:t>
                      </a:r>
                      <a:r>
                        <a:rPr lang="fr-FR" sz="1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STI2D &amp; SI</a:t>
                      </a:r>
                      <a:r>
                        <a:rPr lang="fr-FR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 =&gt;</a:t>
                      </a:r>
                      <a:r>
                        <a:rPr lang="fr-FR" sz="18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Investigation/Résolution de problème</a:t>
                      </a:r>
                      <a:endParaRPr lang="fr-FR" sz="18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161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Démarche déductive : Cours/TD/Synthèse/TP ( 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pPr marL="0" indent="-1041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A07660-491E-40E9-BF3F-AE7AA99B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F486-F863-4112-A322-5BAF74B9199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2355</Words>
  <Application>Microsoft Office PowerPoint</Application>
  <PresentationFormat>Grand écran</PresentationFormat>
  <Paragraphs>499</Paragraphs>
  <Slides>30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Wingdings</vt:lpstr>
      <vt:lpstr>Thème Office</vt:lpstr>
      <vt:lpstr>Epreuve d'admission CAPET Interne SII – Session 2023 Spécialité électrique  Exploitation pédagogique d’une activité pratique  Sujet : …………….   </vt:lpstr>
      <vt:lpstr> Plan de l’exposé </vt:lpstr>
      <vt:lpstr>I. Activités pratiques réalisées </vt:lpstr>
      <vt:lpstr>I.1- Synthèse des activités pratiques</vt:lpstr>
      <vt:lpstr>I.2- Description du système</vt:lpstr>
      <vt:lpstr>I.3- Présentation des activités réalisées du TP</vt:lpstr>
      <vt:lpstr> II.  Exploitation pédagogique</vt:lpstr>
      <vt:lpstr> </vt:lpstr>
      <vt:lpstr> II.2- Titre de la séquence </vt:lpstr>
      <vt:lpstr>II.3- Présentation de la séquence</vt:lpstr>
      <vt:lpstr> II.4- Plan de la  séquence </vt:lpstr>
      <vt:lpstr> II.4- Plan de la séquence ( suite ) </vt:lpstr>
      <vt:lpstr> II.4- Plan de la séquence ( suite ) </vt:lpstr>
      <vt:lpstr> II.4- Plan de la séquence ( suite ) </vt:lpstr>
      <vt:lpstr> II.4-1 Consignes diaporama élèves </vt:lpstr>
      <vt:lpstr>II.5- Présentation des séances</vt:lpstr>
      <vt:lpstr>II.6- Séance développée</vt:lpstr>
      <vt:lpstr>II.7- Séance développée ( Suite )</vt:lpstr>
      <vt:lpstr>II.7- Séance développée ( Suite )</vt:lpstr>
      <vt:lpstr>II.7- Séance développée ( Suite )</vt:lpstr>
      <vt:lpstr>II.8- Eléments de synthèse</vt:lpstr>
      <vt:lpstr> II.9 Evaluation sommative </vt:lpstr>
      <vt:lpstr> II.10 Remédiation </vt:lpstr>
      <vt:lpstr> III.  Conclusion</vt:lpstr>
      <vt:lpstr>Conclusion </vt:lpstr>
      <vt:lpstr> III-1 Vérification de la cohérence entre compétences, connaissances et activités proposées </vt:lpstr>
      <vt:lpstr> III-2 Articulation des enseignements IT et I2D en 1ère/  2I2D en Terminale </vt:lpstr>
      <vt:lpstr> III-2 Articulation des enseignements IT et I2D en 1ère/ 2I2D en Terminale ( suite ) </vt:lpstr>
      <vt:lpstr> III-2 Articulation des enseignements IT et I2D en 1ère/ 2I2D en Terminale ( suite et fin ) </vt:lpstr>
      <vt:lpstr> Merci pour votre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lassad ben ammar</dc:creator>
  <cp:lastModifiedBy>ousmanhassan.yaya</cp:lastModifiedBy>
  <cp:revision>323</cp:revision>
  <dcterms:created xsi:type="dcterms:W3CDTF">2019-03-05T16:32:25Z</dcterms:created>
  <dcterms:modified xsi:type="dcterms:W3CDTF">2023-04-14T07:01:16Z</dcterms:modified>
</cp:coreProperties>
</file>